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9" r:id="rId2"/>
    <p:sldMasterId id="2147483702" r:id="rId3"/>
    <p:sldMasterId id="2147483750" r:id="rId4"/>
    <p:sldMasterId id="2147483766" r:id="rId5"/>
    <p:sldMasterId id="2147483788" r:id="rId6"/>
    <p:sldMasterId id="2147483809" r:id="rId7"/>
    <p:sldMasterId id="2147483838" r:id="rId8"/>
  </p:sldMasterIdLst>
  <p:notesMasterIdLst>
    <p:notesMasterId r:id="rId48"/>
  </p:notesMasterIdLst>
  <p:handoutMasterIdLst>
    <p:handoutMasterId r:id="rId49"/>
  </p:handoutMasterIdLst>
  <p:sldIdLst>
    <p:sldId id="1199" r:id="rId9"/>
    <p:sldId id="1601" r:id="rId10"/>
    <p:sldId id="1553" r:id="rId11"/>
    <p:sldId id="1554" r:id="rId12"/>
    <p:sldId id="1555" r:id="rId13"/>
    <p:sldId id="1598" r:id="rId14"/>
    <p:sldId id="1556" r:id="rId15"/>
    <p:sldId id="1577" r:id="rId16"/>
    <p:sldId id="1578" r:id="rId17"/>
    <p:sldId id="1689" r:id="rId18"/>
    <p:sldId id="1690" r:id="rId19"/>
    <p:sldId id="1581" r:id="rId20"/>
    <p:sldId id="1691" r:id="rId21"/>
    <p:sldId id="1583" r:id="rId22"/>
    <p:sldId id="1696" r:id="rId23"/>
    <p:sldId id="1697" r:id="rId24"/>
    <p:sldId id="1678" r:id="rId25"/>
    <p:sldId id="1582" r:id="rId26"/>
    <p:sldId id="1692" r:id="rId27"/>
    <p:sldId id="1693" r:id="rId28"/>
    <p:sldId id="1694" r:id="rId29"/>
    <p:sldId id="1695" r:id="rId30"/>
    <p:sldId id="1698" r:id="rId31"/>
    <p:sldId id="1584" r:id="rId32"/>
    <p:sldId id="1642" r:id="rId33"/>
    <p:sldId id="1640" r:id="rId34"/>
    <p:sldId id="1641" r:id="rId35"/>
    <p:sldId id="1643" r:id="rId36"/>
    <p:sldId id="1644" r:id="rId37"/>
    <p:sldId id="1645" r:id="rId38"/>
    <p:sldId id="1579" r:id="rId39"/>
    <p:sldId id="1647" r:id="rId40"/>
    <p:sldId id="1649" r:id="rId41"/>
    <p:sldId id="1650" r:id="rId42"/>
    <p:sldId id="1651" r:id="rId43"/>
    <p:sldId id="1652" r:id="rId44"/>
    <p:sldId id="1653" r:id="rId45"/>
    <p:sldId id="1699" r:id="rId46"/>
    <p:sldId id="1700" r:id="rId47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600"/>
    <a:srgbClr val="FFFFFF"/>
    <a:srgbClr val="FF8585"/>
    <a:srgbClr val="C1DAFF"/>
    <a:srgbClr val="0075CC"/>
    <a:srgbClr val="FF6D6D"/>
    <a:srgbClr val="00FF00"/>
    <a:srgbClr val="5864C0"/>
    <a:srgbClr val="FFE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21" autoAdjust="0"/>
  </p:normalViewPr>
  <p:slideViewPr>
    <p:cSldViewPr snapToGrid="0">
      <p:cViewPr>
        <p:scale>
          <a:sx n="87" d="100"/>
          <a:sy n="87" d="100"/>
        </p:scale>
        <p:origin x="-2310" y="-360"/>
      </p:cViewPr>
      <p:guideLst>
        <p:guide orient="horz" pos="1015"/>
        <p:guide pos="4558"/>
      </p:guideLst>
    </p:cSldViewPr>
  </p:slideViewPr>
  <p:outlineViewPr>
    <p:cViewPr>
      <p:scale>
        <a:sx n="33" d="100"/>
        <a:sy n="33" d="100"/>
      </p:scale>
      <p:origin x="0" y="191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-60"/>
      </p:cViewPr>
      <p:guideLst>
        <p:guide orient="horz" pos="3024"/>
        <p:guide pos="230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955088"/>
            <a:ext cx="73152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 i="1">
                <a:latin typeface="Arial Narrow" pitchFamily="34" charset="0"/>
              </a:defRPr>
            </a:lvl1pPr>
          </a:lstStyle>
          <a:p>
            <a:pPr>
              <a:defRPr/>
            </a:pPr>
            <a:fld id="{60882DED-F042-4DC5-993D-003DD085B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478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7A200C6-351A-4C99-B71C-F71E76B07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7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6770E7-37D7-4ACF-82CB-D93457A7FBBE}" type="slidenum">
              <a:rPr lang="en-US" altLang="en-US" sz="1200" b="0" smtClean="0">
                <a:latin typeface="Times New Roman" pitchFamily="18" charset="0"/>
              </a:rPr>
              <a:pPr/>
              <a:t>1</a:t>
            </a:fld>
            <a:endParaRPr lang="en-US" altLang="en-US" sz="1200" b="0" dirty="0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49AF8A-1117-4245-993A-95BA2F7FBE15}" type="slidenum">
              <a:rPr lang="en-US" altLang="en-US" sz="1200" b="0">
                <a:latin typeface="Times New Roman" pitchFamily="18" charset="0"/>
              </a:rPr>
              <a:pPr/>
              <a:t>18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1139687" y="705006"/>
            <a:ext cx="5022574" cy="358569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4851" tIns="47425" rIns="94851" bIns="47425" anchor="ctr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/>
          </p:nvPr>
        </p:nvSpPr>
        <p:spPr>
          <a:xfrm>
            <a:off x="982318" y="4546471"/>
            <a:ext cx="5327374" cy="434972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1AEBEAB-63A5-4D6A-9496-24C1705F0DEA}" type="slidenum">
              <a:rPr lang="en-US" altLang="en-US" sz="1200" b="0">
                <a:latin typeface="Times New Roman" pitchFamily="18" charset="0"/>
              </a:rPr>
              <a:pPr/>
              <a:t>24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139687" y="705006"/>
            <a:ext cx="5022574" cy="358569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4851" tIns="47425" rIns="94851" bIns="47425" anchor="ctr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982318" y="4546471"/>
            <a:ext cx="5327374" cy="434972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481989-8B4C-4AE1-AC9B-99A9A52A5FD7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CF3846-CA86-4C9F-B167-DCEC2A231331}" type="slidenum">
              <a:rPr lang="en-US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4885D6-3D93-4727-BC8F-AC2C9670BC93}" type="slidenum">
              <a:rPr lang="en-US" sz="1200">
                <a:solidFill>
                  <a:prstClr val="black"/>
                </a:solidFill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A620866-9DA2-4F36-BA75-71686F8FF484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7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42EA8E4-65E4-4BE2-90A2-97DBBC536529}" type="slidenum">
              <a:rPr lang="en-US" altLang="en-US" sz="1200" b="0">
                <a:latin typeface="Times New Roman" pitchFamily="18" charset="0"/>
              </a:rPr>
              <a:pPr/>
              <a:t>31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0662" indent="-296408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85634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59887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34141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2A5C437-9258-4669-8809-3064E6E1DC9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 algn="r">
                <a:defRPr/>
              </a:pPr>
              <a:t>32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0662" indent="-296408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85634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59887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34141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73F216E0-1484-44E7-9AF2-1D45D6930B6A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 algn="r">
                <a:defRPr/>
              </a:pPr>
              <a:t>33</a:t>
            </a:fld>
            <a:endParaRPr lang="en-US" altLang="en-US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35" indent="-298936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746" indent="-239148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043" indent="-239148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343" indent="-239148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641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8939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238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536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108BE7-5FB9-4BD3-B20E-C394405C9091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34</a:t>
            </a:fld>
            <a:endParaRPr lang="en-US" altLang="en-US" sz="13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7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7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07A6D93-A180-44A0-BF5E-150261978AE6}" type="slidenum">
              <a:rPr lang="en-US" altLang="en-US" sz="1200" b="0">
                <a:latin typeface="Times New Roman" pitchFamily="18" charset="0"/>
              </a:rPr>
              <a:pPr/>
              <a:t>3</a:t>
            </a:fld>
            <a:endParaRPr lang="en-US" altLang="en-US" sz="1200" b="0" dirty="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0662" indent="-296408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85634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59887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34141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A7A3B7CE-3A3A-4E71-8524-C2196906362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 algn="r">
                <a:defRPr/>
              </a:pPr>
              <a:t>35</a:t>
            </a:fld>
            <a:endParaRPr lang="en-US" altLang="en-US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32" indent="-298934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742" indent="-239148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039" indent="-239148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335" indent="-239148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632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8929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225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522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0BFE03A-E28D-44B3-B891-0FBF54933BF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36</a:t>
            </a:fld>
            <a:endParaRPr lang="en-US" altLang="en-US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0662" indent="-296408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85634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59887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34141" indent="-237127" algn="ctr" defTabSz="956741" eaLnBrk="0" hangingPunct="0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C0A90343-2B39-46DA-8E9C-5F86B483EA0B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 algn="r">
                <a:defRPr/>
              </a:pPr>
              <a:t>37</a:t>
            </a:fld>
            <a:endParaRPr lang="en-US" altLang="en-US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D83AA7-BE75-4ECB-B12B-30DAADBBFD0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F6AD3E5-BD66-4D11-BAC0-64758EA2996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7FA6CE0-3330-48E6-AA4E-614BE5343928}" type="slidenum">
              <a:rPr lang="en-US" altLang="en-US" sz="1200" b="0">
                <a:latin typeface="Times New Roman" pitchFamily="18" charset="0"/>
              </a:rPr>
              <a:pPr/>
              <a:t>4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CE28E72-AB8E-4082-882F-18DEED4D14B3}" type="slidenum">
              <a:rPr lang="en-US" altLang="en-US" sz="1200" b="0">
                <a:latin typeface="Times New Roman" pitchFamily="18" charset="0"/>
              </a:rPr>
              <a:pPr/>
              <a:t>5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7075"/>
            <a:ext cx="4783137" cy="3586163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035" y="4561226"/>
            <a:ext cx="5367130" cy="4320213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5482" tIns="47741" rIns="95482" bIns="4774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4976FDA-B96B-4CF2-9CF3-969BCA85FAA6}" type="slidenum">
              <a:rPr lang="en-US" altLang="en-US" sz="1200" b="0">
                <a:latin typeface="Times New Roman" pitchFamily="18" charset="0"/>
              </a:rPr>
              <a:pPr/>
              <a:t>7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FB3883-CC2F-4535-AF67-F5DA0FA5BD59}" type="slidenum">
              <a:rPr lang="en-US" altLang="en-US" sz="1200" b="0">
                <a:latin typeface="Times New Roman" pitchFamily="18" charset="0"/>
              </a:rPr>
              <a:pPr/>
              <a:t>8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1AEBEAB-63A5-4D6A-9496-24C1705F0DEA}" type="slidenum">
              <a:rPr lang="en-US" altLang="en-US" sz="1200" b="0">
                <a:latin typeface="Times New Roman" pitchFamily="18" charset="0"/>
              </a:rPr>
              <a:pPr/>
              <a:t>9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139687" y="705006"/>
            <a:ext cx="5022574" cy="358569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4851" tIns="47425" rIns="94851" bIns="47425" anchor="ctr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982318" y="4546471"/>
            <a:ext cx="5327374" cy="434972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49AF8A-1117-4245-993A-95BA2F7FBE15}" type="slidenum">
              <a:rPr lang="en-US" altLang="en-US" sz="1200" b="0">
                <a:latin typeface="Times New Roman" pitchFamily="18" charset="0"/>
              </a:rPr>
              <a:pPr/>
              <a:t>12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1139687" y="705006"/>
            <a:ext cx="5022574" cy="358569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4851" tIns="47425" rIns="94851" bIns="47425" anchor="ctr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/>
          </p:nvPr>
        </p:nvSpPr>
        <p:spPr>
          <a:xfrm>
            <a:off x="982318" y="4546471"/>
            <a:ext cx="5327374" cy="434972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49AF8A-1117-4245-993A-95BA2F7FBE15}" type="slidenum">
              <a:rPr lang="en-US" altLang="en-US" sz="1200" b="0">
                <a:latin typeface="Times New Roman" pitchFamily="18" charset="0"/>
              </a:rPr>
              <a:pPr/>
              <a:t>14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1139687" y="705006"/>
            <a:ext cx="5022574" cy="358569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4851" tIns="47425" rIns="94851" bIns="47425" anchor="ctr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/>
          </p:nvPr>
        </p:nvSpPr>
        <p:spPr>
          <a:xfrm>
            <a:off x="982318" y="4546471"/>
            <a:ext cx="5327374" cy="434972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5479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3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41955226"/>
      </p:ext>
    </p:extLst>
  </p:cSld>
  <p:clrMapOvr>
    <a:masterClrMapping/>
  </p:clrMapOvr>
  <p:transition spd="slow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93319017"/>
      </p:ext>
    </p:extLst>
  </p:cSld>
  <p:clrMapOvr>
    <a:masterClrMapping/>
  </p:clrMapOvr>
  <p:transition spd="med"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53614227"/>
      </p:ext>
    </p:extLst>
  </p:cSld>
  <p:clrMapOvr>
    <a:masterClrMapping/>
  </p:clrMapOvr>
  <p:transition spd="med"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641885973"/>
      </p:ext>
    </p:extLst>
  </p:cSld>
  <p:clrMapOvr>
    <a:masterClrMapping/>
  </p:clrMapOvr>
  <p:transition spd="med"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229962652"/>
      </p:ext>
    </p:extLst>
  </p:cSld>
  <p:clrMapOvr>
    <a:masterClrMapping/>
  </p:clrMapOvr>
  <p:transition spd="med"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676631265"/>
      </p:ext>
    </p:extLst>
  </p:cSld>
  <p:clrMapOvr>
    <a:masterClrMapping/>
  </p:clrMapOvr>
  <p:transition spd="med"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78045333"/>
      </p:ext>
    </p:extLst>
  </p:cSld>
  <p:clrMapOvr>
    <a:masterClrMapping/>
  </p:clrMapOvr>
  <p:transition spd="med"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45937211"/>
      </p:ext>
    </p:extLst>
  </p:cSld>
  <p:clrMapOvr>
    <a:masterClrMapping/>
  </p:clrMapOvr>
  <p:transition spd="med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029483831"/>
      </p:ext>
    </p:extLst>
  </p:cSld>
  <p:clrMapOvr>
    <a:masterClrMapping/>
  </p:clrMapOvr>
  <p:transition spd="med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92368607"/>
      </p:ext>
    </p:extLst>
  </p:cSld>
  <p:clrMapOvr>
    <a:masterClrMapping/>
  </p:clrMapOvr>
  <p:transition spd="med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814385578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56967"/>
      </p:ext>
    </p:extLst>
  </p:cSld>
  <p:clrMapOvr>
    <a:masterClrMapping/>
  </p:clrMapOvr>
  <p:transition spd="slow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338883356"/>
      </p:ext>
    </p:extLst>
  </p:cSld>
  <p:clrMapOvr>
    <a:masterClrMapping/>
  </p:clrMapOvr>
  <p:transition spd="med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304711843"/>
      </p:ext>
    </p:extLst>
  </p:cSld>
  <p:clrMapOvr>
    <a:masterClrMapping/>
  </p:clrMapOvr>
  <p:transition spd="med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44344020"/>
      </p:ext>
    </p:extLst>
  </p:cSld>
  <p:clrMapOvr>
    <a:masterClrMapping/>
  </p:clrMapOvr>
  <p:transition spd="med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937748286"/>
      </p:ext>
    </p:extLst>
  </p:cSld>
  <p:clrMapOvr>
    <a:masterClrMapping/>
  </p:clrMapOvr>
  <p:transition spd="med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41106"/>
      </p:ext>
    </p:extLst>
  </p:cSld>
  <p:clrMapOvr>
    <a:masterClrMapping/>
  </p:clrMapOvr>
  <p:transition spd="slow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2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79666"/>
      </p:ext>
    </p:extLst>
  </p:cSld>
  <p:clrMapOvr>
    <a:masterClrMapping/>
  </p:clrMapOvr>
  <p:transition spd="slow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81004"/>
      </p:ext>
    </p:extLst>
  </p:cSld>
  <p:clrMapOvr>
    <a:masterClrMapping/>
  </p:clrMapOvr>
  <p:transition spd="slow"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20305"/>
      </p:ext>
    </p:extLst>
  </p:cSld>
  <p:clrMapOvr>
    <a:masterClrMapping/>
  </p:clrMapOvr>
  <p:transition spd="slow"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87893"/>
      </p:ext>
    </p:extLst>
  </p:cSld>
  <p:clrMapOvr>
    <a:masterClrMapping/>
  </p:clrMapOvr>
  <p:transition spd="slow"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59844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29814"/>
            <a:ext cx="7772400" cy="147170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912"/>
            <a:ext cx="6400800" cy="1752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091351"/>
      </p:ext>
    </p:extLst>
  </p:cSld>
  <p:clrMapOvr>
    <a:masterClrMapping/>
  </p:clrMapOvr>
  <p:transition spd="slow" advClick="0" advTm="1000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889788"/>
      </p:ext>
    </p:extLst>
  </p:cSld>
  <p:clrMapOvr>
    <a:masterClrMapping/>
  </p:clrMapOvr>
  <p:transition spd="slow">
    <p:split orient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49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709038"/>
      </p:ext>
    </p:extLst>
  </p:cSld>
  <p:clrMapOvr>
    <a:masterClrMapping/>
  </p:clrMapOvr>
  <p:transition spd="slow">
    <p:split orient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931263"/>
      </p:ext>
    </p:extLst>
  </p:cSld>
  <p:clrMapOvr>
    <a:masterClrMapping/>
  </p:clrMapOvr>
  <p:transition spd="slow">
    <p:split orient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3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130639220"/>
      </p:ext>
    </p:extLst>
  </p:cSld>
  <p:clrMapOvr>
    <a:masterClrMapping/>
  </p:clrMapOvr>
  <p:transition spd="slow">
    <p:split orient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84149"/>
      </p:ext>
    </p:extLst>
  </p:cSld>
  <p:clrMapOvr>
    <a:masterClrMapping/>
  </p:clrMapOvr>
  <p:transition spd="slow">
    <p:split orient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04800" y="2588257"/>
            <a:ext cx="8458200" cy="3431028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24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9497"/>
            <a:ext cx="8229600" cy="4525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34710"/>
      </p:ext>
    </p:extLst>
  </p:cSld>
  <p:clrMapOvr>
    <a:masterClrMapping/>
  </p:clrMapOvr>
  <p:transition spd="slow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588"/>
            <a:ext cx="7772400" cy="136308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7196"/>
            <a:ext cx="7772400" cy="14993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43523547"/>
      </p:ext>
    </p:extLst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99497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99497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530792"/>
      </p:ext>
    </p:extLst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598"/>
            <a:ext cx="4040188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540"/>
            <a:ext cx="4040188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598"/>
            <a:ext cx="4041775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540"/>
            <a:ext cx="4041775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048961"/>
      </p:ext>
    </p:extLst>
  </p:cSld>
  <p:clrMapOvr>
    <a:masterClrMapping/>
  </p:clrMapOvr>
  <p:transition spd="slow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397837"/>
      </p:ext>
    </p:extLst>
  </p:cSld>
  <p:clrMapOvr>
    <a:masterClrMapping/>
  </p:clrMapOvr>
  <p:transition spd="slow"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529651"/>
      </p:ext>
    </p:extLst>
  </p:cSld>
  <p:clrMapOvr>
    <a:masterClrMapping/>
  </p:clrMapOvr>
  <p:transition spd="slow"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2617"/>
            <a:ext cx="3008313" cy="116287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2616"/>
            <a:ext cx="5111750" cy="585272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495"/>
            <a:ext cx="3008313" cy="4689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4526601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2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08713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5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338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131"/>
            <a:ext cx="5486400" cy="805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42650555"/>
      </p:ext>
    </p:extLst>
  </p:cSld>
  <p:clrMapOvr>
    <a:masterClrMapping/>
  </p:clrMapOvr>
  <p:transition spd="slow"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99497"/>
            <a:ext cx="8229600" cy="45258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712966"/>
      </p:ext>
    </p:extLst>
  </p:cSld>
  <p:clrMapOvr>
    <a:masterClrMapping/>
  </p:clrMapOvr>
  <p:transition spd="slow"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47"/>
            <a:ext cx="2057400" cy="585059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47"/>
            <a:ext cx="6019800" cy="58505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70665"/>
      </p:ext>
    </p:extLst>
  </p:cSld>
  <p:clrMapOvr>
    <a:masterClrMapping/>
  </p:clrMapOvr>
  <p:transition spd="slow" advClick="0" advTm="10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21" descr="Logo_500x46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621307"/>
      </p:ext>
    </p:extLst>
  </p:cSld>
  <p:clrMapOvr>
    <a:masterClrMapping/>
  </p:clrMapOvr>
  <p:transition spd="slow" advClick="0" advTm="1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29814"/>
            <a:ext cx="7772400" cy="147170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912"/>
            <a:ext cx="6400800" cy="1752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779874"/>
      </p:ext>
    </p:extLst>
  </p:cSld>
  <p:clrMapOvr>
    <a:masterClrMapping/>
  </p:clrMapOvr>
  <p:transition spd="slow" advClick="0" advTm="1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9495"/>
            <a:ext cx="8229600" cy="4525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383852"/>
      </p:ext>
    </p:extLst>
  </p:cSld>
  <p:clrMapOvr>
    <a:masterClrMapping/>
  </p:clrMapOvr>
  <p:transition spd="slow" advClick="0" advTm="1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588"/>
            <a:ext cx="7772400" cy="136308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7196"/>
            <a:ext cx="7772400" cy="14993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716437"/>
      </p:ext>
    </p:extLst>
  </p:cSld>
  <p:clrMapOvr>
    <a:masterClrMapping/>
  </p:clrMapOvr>
  <p:transition spd="slow" advClick="0" advTm="1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99495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99495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863850"/>
      </p:ext>
    </p:extLst>
  </p:cSld>
  <p:clrMapOvr>
    <a:masterClrMapping/>
  </p:clrMapOvr>
  <p:transition spd="slow" advClick="0" advTm="1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598"/>
            <a:ext cx="4040188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540"/>
            <a:ext cx="4040188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2" y="1535598"/>
            <a:ext cx="4041775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2" y="2174540"/>
            <a:ext cx="4041775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366265"/>
      </p:ext>
    </p:extLst>
  </p:cSld>
  <p:clrMapOvr>
    <a:masterClrMapping/>
  </p:clrMapOvr>
  <p:transition spd="slow" advClick="0" advTm="1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655294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03201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550322"/>
      </p:ext>
    </p:extLst>
  </p:cSld>
  <p:clrMapOvr>
    <a:masterClrMapping/>
  </p:clrMapOvr>
  <p:transition spd="slow" advClick="0" advTm="1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2617"/>
            <a:ext cx="3008313" cy="116287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2616"/>
            <a:ext cx="5111750" cy="585272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495"/>
            <a:ext cx="3008313" cy="4689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27136540"/>
      </p:ext>
    </p:extLst>
  </p:cSld>
  <p:clrMapOvr>
    <a:masterClrMapping/>
  </p:clrMapOvr>
  <p:transition spd="slow" advClick="0" advTm="1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5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338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131"/>
            <a:ext cx="5486400" cy="805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3208686"/>
      </p:ext>
    </p:extLst>
  </p:cSld>
  <p:clrMapOvr>
    <a:masterClrMapping/>
  </p:clrMapOvr>
  <p:transition spd="slow" advClick="0" advTm="1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99495"/>
            <a:ext cx="8229600" cy="45258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384103"/>
      </p:ext>
    </p:extLst>
  </p:cSld>
  <p:clrMapOvr>
    <a:masterClrMapping/>
  </p:clrMapOvr>
  <p:transition spd="slow" advClick="0" advTm="1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47"/>
            <a:ext cx="2057400" cy="585059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47"/>
            <a:ext cx="6019800" cy="58505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942505"/>
      </p:ext>
    </p:extLst>
  </p:cSld>
  <p:clrMapOvr>
    <a:masterClrMapping/>
  </p:clrMapOvr>
  <p:transition spd="slow" advClick="0" advTm="1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7497325" y="5904275"/>
            <a:ext cx="360040" cy="81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49340"/>
      </p:ext>
    </p:extLst>
  </p:cSld>
  <p:clrMapOvr>
    <a:masterClrMapping/>
  </p:clrMapOvr>
  <p:transition spd="med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13570"/>
      </p:ext>
    </p:extLst>
  </p:cSld>
  <p:clrMapOvr>
    <a:masterClrMapping/>
  </p:clrMapOvr>
  <p:transition spd="med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698278"/>
      </p:ext>
    </p:extLst>
  </p:cSld>
  <p:clrMapOvr>
    <a:masterClrMapping/>
  </p:clrMapOvr>
  <p:transition spd="med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22924"/>
      </p:ext>
    </p:extLst>
  </p:cSld>
  <p:clrMapOvr>
    <a:masterClrMapping/>
  </p:clrMapOvr>
  <p:transition spd="med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70786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5825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46585"/>
      </p:ext>
    </p:extLst>
  </p:cSld>
  <p:clrMapOvr>
    <a:masterClrMapping/>
  </p:clrMapOvr>
  <p:transition spd="med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512062"/>
      </p:ext>
    </p:extLst>
  </p:cSld>
  <p:clrMapOvr>
    <a:masterClrMapping/>
  </p:clrMapOvr>
  <p:transition spd="med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570236"/>
      </p:ext>
    </p:extLst>
  </p:cSld>
  <p:clrMapOvr>
    <a:masterClrMapping/>
  </p:clrMapOvr>
  <p:transition spd="med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166766"/>
      </p:ext>
    </p:extLst>
  </p:cSld>
  <p:clrMapOvr>
    <a:masterClrMapping/>
  </p:clrMapOvr>
  <p:transition spd="med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15958"/>
      </p:ext>
    </p:extLst>
  </p:cSld>
  <p:clrMapOvr>
    <a:masterClrMapping/>
  </p:clrMapOvr>
  <p:transition spd="med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70669"/>
      </p:ext>
    </p:extLst>
  </p:cSld>
  <p:clrMapOvr>
    <a:masterClrMapping/>
  </p:clrMapOvr>
  <p:transition spd="med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06689"/>
      </p:ext>
    </p:extLst>
  </p:cSld>
  <p:clrMapOvr>
    <a:masterClrMapping/>
  </p:clrMapOvr>
  <p:transition spd="med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622"/>
      </p:ext>
    </p:extLst>
  </p:cSld>
  <p:clrMapOvr>
    <a:masterClrMapping/>
  </p:clrMapOvr>
  <p:transition spd="med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70134137"/>
      </p:ext>
    </p:extLst>
  </p:cSld>
  <p:clrMapOvr>
    <a:masterClrMapping/>
  </p:clrMapOvr>
  <p:transition spd="med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10414575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5870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18256"/>
      </p:ext>
    </p:extLst>
  </p:cSld>
  <p:clrMapOvr>
    <a:masterClrMapping/>
  </p:clrMapOvr>
  <p:transition spd="med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7605"/>
      </p:ext>
    </p:extLst>
  </p:cSld>
  <p:clrMapOvr>
    <a:masterClrMapping/>
  </p:clrMapOvr>
  <p:transition spd="med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492556"/>
      </p:ext>
    </p:extLst>
  </p:cSld>
  <p:clrMapOvr>
    <a:masterClrMapping/>
  </p:clrMapOvr>
  <p:transition spd="med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67045971"/>
      </p:ext>
    </p:extLst>
  </p:cSld>
  <p:clrMapOvr>
    <a:masterClrMapping/>
  </p:clrMapOvr>
  <p:transition spd="med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660799909"/>
      </p:ext>
    </p:extLst>
  </p:cSld>
  <p:clrMapOvr>
    <a:masterClrMapping/>
  </p:clrMapOvr>
  <p:transition spd="med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641536371"/>
      </p:ext>
    </p:extLst>
  </p:cSld>
  <p:clrMapOvr>
    <a:masterClrMapping/>
  </p:clrMapOvr>
  <p:transition spd="med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00339417"/>
      </p:ext>
    </p:extLst>
  </p:cSld>
  <p:clrMapOvr>
    <a:masterClrMapping/>
  </p:clrMapOvr>
  <p:transition spd="med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4657031"/>
      </p:ext>
    </p:extLst>
  </p:cSld>
  <p:clrMapOvr>
    <a:masterClrMapping/>
  </p:clrMapOvr>
  <p:transition spd="med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65083263"/>
      </p:ext>
    </p:extLst>
  </p:cSld>
  <p:clrMapOvr>
    <a:masterClrMapping/>
  </p:clrMapOvr>
  <p:transition spd="med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11266338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30344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047032007"/>
      </p:ext>
    </p:extLst>
  </p:cSld>
  <p:clrMapOvr>
    <a:masterClrMapping/>
  </p:clrMapOvr>
  <p:transition spd="med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022232656"/>
      </p:ext>
    </p:extLst>
  </p:cSld>
  <p:clrMapOvr>
    <a:masterClrMapping/>
  </p:clrMapOvr>
  <p:transition spd="med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757629844"/>
      </p:ext>
    </p:extLst>
  </p:cSld>
  <p:clrMapOvr>
    <a:masterClrMapping/>
  </p:clrMapOvr>
  <p:transition spd="med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63725709"/>
      </p:ext>
    </p:extLst>
  </p:cSld>
  <p:clrMapOvr>
    <a:masterClrMapping/>
  </p:clrMapOvr>
  <p:transition spd="med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171818825"/>
      </p:ext>
    </p:extLst>
  </p:cSld>
  <p:clrMapOvr>
    <a:masterClrMapping/>
  </p:clrMapOvr>
  <p:transition spd="med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733042505"/>
      </p:ext>
    </p:extLst>
  </p:cSld>
  <p:clrMapOvr>
    <a:masterClrMapping/>
  </p:clrMapOvr>
  <p:transition spd="med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87171272"/>
      </p:ext>
    </p:extLst>
  </p:cSld>
  <p:clrMapOvr>
    <a:masterClrMapping/>
  </p:clrMapOvr>
  <p:transition spd="med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88461898"/>
      </p:ext>
    </p:extLst>
  </p:cSld>
  <p:clrMapOvr>
    <a:masterClrMapping/>
  </p:clrMapOvr>
  <p:transition spd="med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570148645"/>
      </p:ext>
    </p:extLst>
  </p:cSld>
  <p:clrMapOvr>
    <a:masterClrMapping/>
  </p:clrMapOvr>
  <p:transition spd="med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40799316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81292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27795071"/>
      </p:ext>
    </p:extLst>
  </p:cSld>
  <p:clrMapOvr>
    <a:masterClrMapping/>
  </p:clrMapOvr>
  <p:transition spd="med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723559928"/>
      </p:ext>
    </p:extLst>
  </p:cSld>
  <p:clrMapOvr>
    <a:masterClrMapping/>
  </p:clrMapOvr>
  <p:transition spd="med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25516"/>
      </p:ext>
    </p:extLst>
  </p:cSld>
  <p:clrMapOvr>
    <a:masterClrMapping/>
  </p:clrMapOvr>
  <p:transition spd="med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607494"/>
      </p:ext>
    </p:extLst>
  </p:cSld>
  <p:clrMapOvr>
    <a:masterClrMapping/>
  </p:clrMapOvr>
  <p:transition spd="med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60986"/>
      </p:ext>
    </p:extLst>
  </p:cSld>
  <p:clrMapOvr>
    <a:masterClrMapping/>
  </p:clrMapOvr>
  <p:transition spd="med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65958"/>
      </p:ext>
    </p:extLst>
  </p:cSld>
  <p:clrMapOvr>
    <a:masterClrMapping/>
  </p:clrMapOvr>
  <p:transition spd="med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96579"/>
      </p:ext>
    </p:extLst>
  </p:cSld>
  <p:clrMapOvr>
    <a:masterClrMapping/>
  </p:clrMapOvr>
  <p:transition spd="med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27725"/>
      </p:ext>
    </p:extLst>
  </p:cSld>
  <p:clrMapOvr>
    <a:masterClrMapping/>
  </p:clrMapOvr>
  <p:transition spd="med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512743"/>
      </p:ext>
    </p:extLst>
  </p:cSld>
  <p:clrMapOvr>
    <a:masterClrMapping/>
  </p:clrMapOvr>
  <p:transition spd="med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079201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49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039174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671"/>
      </p:ext>
    </p:extLst>
  </p:cSld>
  <p:clrMapOvr>
    <a:masterClrMapping/>
  </p:clrMapOvr>
  <p:transition spd="med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77168"/>
      </p:ext>
    </p:extLst>
  </p:cSld>
  <p:clrMapOvr>
    <a:masterClrMapping/>
  </p:clrMapOvr>
  <p:transition spd="med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11834"/>
      </p:ext>
    </p:extLst>
  </p:cSld>
  <p:clrMapOvr>
    <a:masterClrMapping/>
  </p:clrMapOvr>
  <p:transition spd="med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5172"/>
      </p:ext>
    </p:extLst>
  </p:cSld>
  <p:clrMapOvr>
    <a:masterClrMapping/>
  </p:clrMapOvr>
  <p:transition spd="med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15998574"/>
      </p:ext>
    </p:extLst>
  </p:cSld>
  <p:clrMapOvr>
    <a:masterClrMapping/>
  </p:clrMapOvr>
  <p:transition spd="med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29147823"/>
      </p:ext>
    </p:extLst>
  </p:cSld>
  <p:clrMapOvr>
    <a:masterClrMapping/>
  </p:clrMapOvr>
  <p:transition spd="med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690961795"/>
      </p:ext>
    </p:extLst>
  </p:cSld>
  <p:clrMapOvr>
    <a:masterClrMapping/>
  </p:clrMapOvr>
  <p:transition spd="med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14290"/>
      </p:ext>
    </p:extLst>
  </p:cSld>
  <p:clrMapOvr>
    <a:masterClrMapping/>
  </p:clrMapOvr>
  <p:transition spd="med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182229"/>
      </p:ext>
    </p:extLst>
  </p:cSld>
  <p:clrMapOvr>
    <a:masterClrMapping/>
  </p:clrMapOvr>
  <p:transition spd="med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86861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677174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0658"/>
      </p:ext>
    </p:extLst>
  </p:cSld>
  <p:clrMapOvr>
    <a:masterClrMapping/>
  </p:clrMapOvr>
  <p:transition spd="med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03281"/>
      </p:ext>
    </p:extLst>
  </p:cSld>
  <p:clrMapOvr>
    <a:masterClrMapping/>
  </p:clrMapOvr>
  <p:transition spd="med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513"/>
      </p:ext>
    </p:extLst>
  </p:cSld>
  <p:clrMapOvr>
    <a:masterClrMapping/>
  </p:clrMapOvr>
  <p:transition spd="med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243673"/>
      </p:ext>
    </p:extLst>
  </p:cSld>
  <p:clrMapOvr>
    <a:masterClrMapping/>
  </p:clrMapOvr>
  <p:transition spd="med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64814"/>
      </p:ext>
    </p:extLst>
  </p:cSld>
  <p:clrMapOvr>
    <a:masterClrMapping/>
  </p:clrMapOvr>
  <p:transition spd="med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34085"/>
      </p:ext>
    </p:extLst>
  </p:cSld>
  <p:clrMapOvr>
    <a:masterClrMapping/>
  </p:clrMapOvr>
  <p:transition spd="med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98961"/>
      </p:ext>
    </p:extLst>
  </p:cSld>
  <p:clrMapOvr>
    <a:masterClrMapping/>
  </p:clrMapOvr>
  <p:transition spd="med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16580"/>
      </p:ext>
    </p:extLst>
  </p:cSld>
  <p:clrMapOvr>
    <a:masterClrMapping/>
  </p:clrMapOvr>
  <p:transition spd="med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49347"/>
      </p:ext>
    </p:extLst>
  </p:cSld>
  <p:clrMapOvr>
    <a:masterClrMapping/>
  </p:clrMapOvr>
  <p:transition spd="med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36858592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2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4"/>
            <a:ext cx="6756400" cy="81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0" name="Picture 21" descr="Logo_500x468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86" r:id="rId10"/>
    <p:sldLayoutId id="2147483687" r:id="rId11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6" name="Picture 21" descr="Logo_500x468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2460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slow"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21" descr="Logo_500x468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5578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8" name="Picture 21" descr="Logo_500x468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60996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6" name="Picture 21" descr="Logo_500x468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3609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8" name="Picture 21" descr="Logo_500x468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165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  2017	            Micro IV single sensor gas detector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4" name="Picture 21" descr="Logo_500x468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51104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2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4"/>
            <a:ext cx="6756400" cy="81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 2015	            GfG Instrumentation company overview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  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</a:endParaRPr>
          </a:p>
        </p:txBody>
      </p:sp>
      <p:pic>
        <p:nvPicPr>
          <p:cNvPr id="15" name="Picture 21" descr="Logo_500x46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6485414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gfg-in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goodforgas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upload.wikimedia.org/wikipedia/commons/c/c1/Hydrogen-sulfide-3D-vdW.png" TargetMode="Externa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upload.wikimedia.org/wikipedia/commons/c/c1/Hydrogen-sulfide-3D-vdW.png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589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576147" y="496645"/>
            <a:ext cx="6023098" cy="441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r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GfG Instrumentation, Inc.</a:t>
            </a:r>
            <a:endParaRPr lang="en-US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endParaRPr lang="en-US" sz="1800" i="1" dirty="0" smtClean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GfG </a:t>
            </a:r>
            <a:r>
              <a:rPr lang="en-US" sz="18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Instrumentation,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Inc.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1194 Oak Valley Drive, Suite 20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Ann </a:t>
            </a:r>
            <a:r>
              <a:rPr lang="en-US" sz="18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Arbor,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Michigan  48108</a:t>
            </a:r>
          </a:p>
          <a:p>
            <a:pPr lvl="1" algn="l">
              <a:spcAft>
                <a:spcPct val="10000"/>
              </a:spcAft>
            </a:pPr>
            <a:endParaRPr lang="en-US" sz="100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Toll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free (USA and Canada):  </a:t>
            </a:r>
            <a:r>
              <a:rPr lang="en-US" sz="18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(800)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959-0329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Direct:  +1-734-769-0573</a:t>
            </a:r>
          </a:p>
          <a:p>
            <a:pPr lvl="1" algn="l">
              <a:spcAft>
                <a:spcPct val="10000"/>
              </a:spcAft>
            </a:pPr>
            <a:endParaRPr lang="en-US" sz="100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Service e-mail</a:t>
            </a:r>
            <a:r>
              <a:rPr lang="en-US" sz="18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service@gfg-inc.com</a:t>
            </a:r>
            <a:endParaRPr lang="en-US" sz="1800" i="1" dirty="0" smtClean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endParaRPr lang="en-US" sz="1000" i="1" dirty="0" smtClean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Internet: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www.goodforgas.com</a:t>
            </a:r>
            <a:endParaRPr lang="en-US" sz="180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endParaRPr lang="en-US" sz="1000" i="1" dirty="0" smtClean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95000"/>
              </a:lnSpc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91682" name="Picture 2" descr="logoneu_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5" y="1716458"/>
            <a:ext cx="1852979" cy="19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MICRO IV Single Sensor Gas Detector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44488" y="1171309"/>
            <a:ext cx="4771798" cy="4508500"/>
          </a:xfrm>
        </p:spPr>
        <p:txBody>
          <a:bodyPr/>
          <a:lstStyle/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Small and lightweight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Extremely robust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Very loud buzzer 95 dB(A) 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Bright alarm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Easy and fast sensor replacement 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Up to 6 month continuous operation with one battery</a:t>
            </a: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dirty="0" smtClean="0"/>
              <a:t>Leave turned on, or turn off when not in use to extend battery life 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3 alarm thresholds per gas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fr-FR" sz="1800" b="1" i="1" dirty="0" smtClean="0">
                <a:solidFill>
                  <a:schemeClr val="bg1"/>
                </a:solidFill>
                <a:effectLst/>
              </a:rPr>
              <a:t>Certification: c-UL-us  Intrinsically </a:t>
            </a:r>
            <a:r>
              <a:rPr lang="fr-FR" sz="1800" b="1" i="1" dirty="0" err="1" smtClean="0">
                <a:solidFill>
                  <a:schemeClr val="bg1"/>
                </a:solidFill>
                <a:effectLst/>
              </a:rPr>
              <a:t>Safe</a:t>
            </a:r>
            <a:r>
              <a:rPr lang="fr-FR" sz="1800" b="1" i="1" dirty="0" smtClean="0">
                <a:solidFill>
                  <a:schemeClr val="bg1"/>
                </a:solidFill>
                <a:effectLst/>
              </a:rPr>
              <a:t> for use in Class I, Div. 1, Groups A, B, C, and D </a:t>
            </a:r>
            <a:r>
              <a:rPr lang="fr-FR" sz="1800" b="1" i="1" dirty="0" err="1" smtClean="0">
                <a:solidFill>
                  <a:schemeClr val="bg1"/>
                </a:solidFill>
                <a:effectLst/>
              </a:rPr>
              <a:t>Hazardous</a:t>
            </a:r>
            <a:r>
              <a:rPr lang="fr-FR" sz="1800" b="1" i="1" dirty="0" smtClean="0">
                <a:solidFill>
                  <a:schemeClr val="bg1"/>
                </a:solidFill>
                <a:effectLst/>
              </a:rPr>
              <a:t> Locations </a:t>
            </a:r>
            <a:endParaRPr lang="en-US" sz="1800" dirty="0"/>
          </a:p>
        </p:txBody>
      </p:sp>
      <p:pic>
        <p:nvPicPr>
          <p:cNvPr id="1026" name="Picture 2" descr="D:\My Documents\GfG images\Micro IV\MicroIV O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21" y="1237266"/>
            <a:ext cx="3084252" cy="43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45753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1328057"/>
            <a:ext cx="9143999" cy="55299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4" y="0"/>
            <a:ext cx="4778828" cy="812799"/>
          </a:xfrm>
        </p:spPr>
        <p:txBody>
          <a:bodyPr/>
          <a:lstStyle/>
          <a:p>
            <a:r>
              <a:rPr lang="en-GB" sz="2000" dirty="0"/>
              <a:t>MICRO IV Single Sensor Gas Detector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81215" y="1195615"/>
            <a:ext cx="4867729" cy="3141209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Display shows in large letters alternating:</a:t>
            </a:r>
            <a:endParaRPr lang="de-DE" sz="1800" dirty="0"/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Current gas and gas concentration</a:t>
            </a:r>
            <a:endParaRPr lang="en-US" sz="1800" dirty="0"/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Detection range</a:t>
            </a:r>
            <a:endParaRPr lang="en-US" sz="1800" dirty="0" smtClean="0">
              <a:effectLst/>
            </a:endParaRP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Confidence beep adjustable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Keys for Switching ON/OFF</a:t>
            </a:r>
            <a:endParaRPr lang="en-US" sz="18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Custom setup with configuration software</a:t>
            </a:r>
            <a:endParaRPr lang="en-US" sz="1800" dirty="0"/>
          </a:p>
        </p:txBody>
      </p:sp>
      <p:pic>
        <p:nvPicPr>
          <p:cNvPr id="2051" name="Picture 3" descr="D:\My Documents\GfG images\Micro IV\Micro IV HF in hand  outli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3291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My Documents\GfG images\Micro IV\IMG_5577 readi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754086"/>
            <a:ext cx="6155871" cy="41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76247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50371"/>
            <a:ext cx="7331715" cy="417059"/>
          </a:xfrm>
        </p:spPr>
        <p:txBody>
          <a:bodyPr/>
          <a:lstStyle/>
          <a:p>
            <a:r>
              <a:rPr lang="en-GB" sz="2000" dirty="0" smtClean="0"/>
              <a:t>Unique attachable Micro IV  motorized pump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78251" y="986640"/>
            <a:ext cx="5502400" cy="4829175"/>
          </a:xfrm>
        </p:spPr>
        <p:txBody>
          <a:bodyPr/>
          <a:lstStyle/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Simple slide on design</a:t>
            </a:r>
          </a:p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Add to any Micro IV whenever needed </a:t>
            </a:r>
          </a:p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Pump powered by its own alkaline battery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6" y="1420028"/>
            <a:ext cx="1975104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94" y="2025492"/>
            <a:ext cx="2871216" cy="4319016"/>
          </a:xfrm>
          <a:prstGeom prst="rect">
            <a:avLst/>
          </a:prstGeom>
        </p:spPr>
      </p:pic>
      <p:pic>
        <p:nvPicPr>
          <p:cNvPr id="7" name="Picture 2" descr="D:\My Documents\GfG images\Micro IV\Micro IV with pump open with batteries v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97" y="2197051"/>
            <a:ext cx="4368908" cy="45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557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1"/>
            <a:ext cx="6756400" cy="812799"/>
          </a:xfrm>
        </p:spPr>
        <p:txBody>
          <a:bodyPr/>
          <a:lstStyle/>
          <a:p>
            <a:r>
              <a:rPr lang="en-US" sz="2000" dirty="0" smtClean="0"/>
              <a:t>Data-logging standard!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44488" y="1054102"/>
            <a:ext cx="5740626" cy="3985984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Logging of all event data </a:t>
            </a:r>
            <a:endParaRPr lang="de-DE" sz="1800" dirty="0"/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Date and time of alarm</a:t>
            </a:r>
            <a:endParaRPr lang="en-US" sz="1800" dirty="0">
              <a:ea typeface="+mn-ea"/>
              <a:cs typeface="+mn-cs"/>
            </a:endParaRP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Type of alarm</a:t>
            </a:r>
            <a:endParaRPr lang="en-US" sz="1800" dirty="0">
              <a:ea typeface="+mn-ea"/>
              <a:cs typeface="+mn-cs"/>
            </a:endParaRP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Gas concentration which triggered alarm</a:t>
            </a:r>
            <a:endParaRPr lang="en-US" sz="1800" dirty="0" smtClean="0">
              <a:effectLst/>
            </a:endParaRP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Consistent storage of data</a:t>
            </a:r>
            <a:endParaRPr lang="en-US" sz="1800" dirty="0" smtClean="0">
              <a:effectLst/>
            </a:endParaRP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de-DE" sz="1800" b="1" i="1" dirty="0" smtClean="0">
                <a:solidFill>
                  <a:schemeClr val="bg1"/>
                </a:solidFill>
                <a:effectLst/>
              </a:rPr>
              <a:t>Infrared interface for data transfer via DI 220 data transfer station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8231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90525" y="1141095"/>
            <a:ext cx="5415915" cy="4829175"/>
          </a:xfrm>
        </p:spPr>
        <p:txBody>
          <a:bodyPr/>
          <a:lstStyle/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Use for:</a:t>
            </a:r>
          </a:p>
          <a:p>
            <a:pPr marL="781050" lvl="1" indent="-381000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Calibration and bump testing</a:t>
            </a:r>
          </a:p>
          <a:p>
            <a:pPr marL="781050" lvl="1" indent="-381000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Instrument setup and programming</a:t>
            </a:r>
          </a:p>
          <a:p>
            <a:pPr marL="781050" lvl="1" indent="-381000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Download monitoring results to PC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0990" y="211722"/>
            <a:ext cx="4083245" cy="717550"/>
          </a:xfrm>
        </p:spPr>
        <p:txBody>
          <a:bodyPr/>
          <a:lstStyle/>
          <a:p>
            <a:r>
              <a:rPr lang="en-GB" sz="2000" dirty="0" smtClean="0"/>
              <a:t>DI-220 Single Unit Docking / Data Transfer Station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528572"/>
            <a:ext cx="6839712" cy="43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166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336" y="228600"/>
            <a:ext cx="6756400" cy="500746"/>
          </a:xfrm>
        </p:spPr>
        <p:txBody>
          <a:bodyPr/>
          <a:lstStyle/>
          <a:p>
            <a:r>
              <a:rPr lang="en-US" sz="2000" dirty="0" smtClean="0"/>
              <a:t>Automatically records exposure events</a:t>
            </a:r>
            <a:endParaRPr lang="en-US" sz="20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1788" y="1708144"/>
            <a:ext cx="8488362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No	Date Time	       		Type	       Value	 STEL(15min)	TWA(8h)	Gas	       BAT	MK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1	28.08.2006  16:05	Dev-OFF	 	 	 	 	                                85%	343-05 48563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	28.08.2006  16:08	Dev-ON	 	 	 	 					90%	343-05 48563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3	28.08.2006  16:13	A1 ON	 33	             0	      		0	ppm CO	90%	 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4	28.08.2006  16:13	A2 ON	 73	             0	      		0	ppm CO	75%	 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	28.08.2006  16:13	A1 OFF	 29	             1	      		0	ppm CO	85%	 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	28.08.2006  16:14	A2 OFF	   0	             1	      		0	ppm CO	80%	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325" y="3959219"/>
            <a:ext cx="85058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678238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634163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No	Date Time			Type		Value	  STEL(15min)	  TWA(8h)	Gas		BAT	MK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1	28.08.2006 16:05	Dev-OFF	 	 	 	 					65%	343-05 48568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	28.08.2006 16:08	Dev-ON	 	 	 	 					70%	343-05 48568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3	28.08.2006 16:13	A1 ON	  54	0				0	ppm CO	70%	 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4	28.08.2006 16:13	A1 OFF	  25	0	     			0	ppm CO	55%	 </a:t>
            </a:r>
          </a:p>
          <a:p>
            <a:pPr algn="l" eaLnBrk="1" hangingPunct="1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200" b="0" smtClean="0">
              <a:solidFill>
                <a:srgbClr val="000000"/>
              </a:solidFill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9425" y="3514719"/>
            <a:ext cx="223678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Event Data Device 2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66713" y="4240207"/>
            <a:ext cx="8348662" cy="3175"/>
          </a:xfrm>
          <a:prstGeom prst="line">
            <a:avLst/>
          </a:prstGeom>
          <a:noFill/>
          <a:ln w="93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379413" y="2031994"/>
            <a:ext cx="8369300" cy="174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682625" y="1751007"/>
            <a:ext cx="1588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2555875" y="1751007"/>
            <a:ext cx="1588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417888" y="1751007"/>
            <a:ext cx="1587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994150" y="1751007"/>
            <a:ext cx="1588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946900" y="1751007"/>
            <a:ext cx="1588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5219700" y="1751007"/>
            <a:ext cx="0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6154738" y="1751007"/>
            <a:ext cx="1587" cy="16208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682625" y="4032244"/>
            <a:ext cx="1588" cy="10795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6946900" y="4032244"/>
            <a:ext cx="1588" cy="10795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2555875" y="4032244"/>
            <a:ext cx="1588" cy="10795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3419475" y="4032244"/>
            <a:ext cx="0" cy="10795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4024313" y="3971919"/>
            <a:ext cx="1587" cy="1139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7524750" y="3971919"/>
            <a:ext cx="1588" cy="1139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5375275" y="3971919"/>
            <a:ext cx="0" cy="1139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6154738" y="3971919"/>
            <a:ext cx="1587" cy="1139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503238" y="1211257"/>
            <a:ext cx="23018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Event Data Device 1</a:t>
            </a:r>
            <a:r>
              <a:rPr lang="en-GB" altLang="en-US" smtClean="0">
                <a:solidFill>
                  <a:srgbClr val="0047FF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7524750" y="1760532"/>
            <a:ext cx="1588" cy="16192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-7937" y="859972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11223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101604"/>
            <a:ext cx="7849734" cy="540653"/>
          </a:xfrm>
        </p:spPr>
        <p:txBody>
          <a:bodyPr/>
          <a:lstStyle/>
          <a:p>
            <a:r>
              <a:rPr lang="en-US" sz="2000" dirty="0" smtClean="0"/>
              <a:t>Automatically records time stamped monitoring results</a:t>
            </a:r>
            <a:endParaRPr lang="en-US" sz="20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9725" y="1329636"/>
            <a:ext cx="840898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DV-SN    DV-ID  Sensor                    BAT    </a:t>
            </a:r>
            <a:r>
              <a:rPr lang="en-GB" altLang="en-US" sz="1300" b="0" dirty="0" err="1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Ver</a:t>
            </a:r>
            <a:r>
              <a:rPr lang="en-GB" altLang="en-US" sz="1300" b="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  Conf. Blip      DS-SN       DS-</a:t>
            </a:r>
            <a:r>
              <a:rPr lang="en-GB" altLang="en-US" sz="1300" b="0" dirty="0" err="1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Ver</a:t>
            </a:r>
            <a:endParaRPr lang="en-GB" altLang="en-US" sz="1300" b="0" dirty="0" smtClean="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		</a:t>
            </a:r>
            <a:r>
              <a:rPr lang="en-GB" altLang="en-US" sz="1300" b="0" dirty="0" err="1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GfG</a:t>
            </a: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	 MK343-05/48568      70     2.14          OFF       6070887   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4                	 MK343-05/48563      90     2.14          OFF       6070887   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              </a:t>
            </a:r>
            <a:r>
              <a:rPr lang="en-GB" altLang="en-US" sz="1300" b="0" dirty="0" err="1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GfG</a:t>
            </a: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MK343-05/48567      95     2.14	   OFF	6070887	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		</a:t>
            </a:r>
            <a:r>
              <a:rPr lang="en-GB" altLang="en-US" sz="1300" b="0" dirty="0" err="1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GfG</a:t>
            </a: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	 MK343-05/48570	 45	  2.14	   OFF	6070887	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		</a:t>
            </a:r>
            <a:r>
              <a:rPr lang="en-GB" altLang="en-US" sz="1300" b="0" dirty="0" err="1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GfG</a:t>
            </a: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	 MK343-05/48570	 45	  2.14	   OFF	6070887	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		</a:t>
            </a:r>
            <a:r>
              <a:rPr lang="en-GB" altLang="en-US" sz="1300" b="0" dirty="0" err="1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GfG</a:t>
            </a: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	 MK343-05/48568	 70	  2.14	   OFF	6070887	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		</a:t>
            </a:r>
            <a:r>
              <a:rPr lang="en-GB" altLang="en-US" sz="1300" b="0" dirty="0" err="1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GfG</a:t>
            </a: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	 MK343-05/48567	 95	  2.14	   OFF	6070887	  2.06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4			 MK343-05/48563	 90	  2.14	   OFF	6070887	  2.06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39725" y="3850586"/>
            <a:ext cx="84089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43400" algn="l"/>
                <a:tab pos="5056188" algn="l"/>
                <a:tab pos="5780088" algn="l"/>
                <a:tab pos="6503988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Test Gas	Gas Bottle	Test Date Time		Mode		Test Ready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15:52	Bump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15:52	Bump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15:52	Bump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15:52	Bump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15:57	CAL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15:57	CAL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15:57	CAL		Yes</a:t>
            </a:r>
          </a:p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200 ppm CO	IC-39MNRC	28.08.2006 15:57	CAL		Yes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9725" y="912123"/>
            <a:ext cx="1254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60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DS220 Data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7975" y="3485461"/>
            <a:ext cx="1443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60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Test parameter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339725" y="4152211"/>
            <a:ext cx="7558088" cy="3175"/>
          </a:xfrm>
          <a:prstGeom prst="line">
            <a:avLst/>
          </a:prstGeom>
          <a:noFill/>
          <a:ln w="93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339725" y="1631261"/>
            <a:ext cx="7197725" cy="1587"/>
          </a:xfrm>
          <a:prstGeom prst="line">
            <a:avLst/>
          </a:prstGeom>
          <a:noFill/>
          <a:ln w="93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1042988" y="1451873"/>
            <a:ext cx="0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1762125" y="1451873"/>
            <a:ext cx="1588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417888" y="1451873"/>
            <a:ext cx="1587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6731000" y="1451873"/>
            <a:ext cx="1588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4643438" y="1451873"/>
            <a:ext cx="0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4067175" y="1451873"/>
            <a:ext cx="1588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5738813" y="1451873"/>
            <a:ext cx="1587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1619250" y="3971236"/>
            <a:ext cx="0" cy="18002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2986088" y="3971236"/>
            <a:ext cx="1587" cy="18002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6515100" y="3944248"/>
            <a:ext cx="1588" cy="180181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076825" y="3971236"/>
            <a:ext cx="0" cy="18002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-7937" y="76200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2765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6607628" y="1397895"/>
            <a:ext cx="2457450" cy="64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bIns="0"/>
          <a:lstStyle>
            <a:lvl1pPr marL="92075" eaLnBrk="0" hangingPunct="0"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eaLnBrk="0" hangingPunct="0"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eaLnBrk="0" hangingPunct="0"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eaLnBrk="0" hangingPunct="0"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eaLnBrk="0" hangingPunct="0"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292100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dirty="0">
                <a:latin typeface="Verdana" pitchFamily="34" charset="0"/>
              </a:rPr>
              <a:t>Menu</a:t>
            </a:r>
            <a:endParaRPr lang="de-DE" altLang="en-US" sz="1600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347663" y="6477089"/>
            <a:ext cx="8437562" cy="55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eaLnBrk="0" hangingPunct="0"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eaLnBrk="0" hangingPunct="0"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eaLnBrk="0" hangingPunct="0"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eaLnBrk="0" hangingPunct="0"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380038" algn="r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800">
                <a:solidFill>
                  <a:schemeClr val="tx1"/>
                </a:solidFill>
                <a:latin typeface="Verdana" pitchFamily="34" charset="0"/>
              </a:rPr>
              <a:t>Copyright GfG 2010	</a:t>
            </a:r>
            <a:fld id="{B879FF76-D5C7-4465-BA18-1A9A031978E3}" type="slidenum">
              <a:rPr lang="de-DE" altLang="en-US" sz="80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de-DE" altLang="en-US" sz="800">
              <a:solidFill>
                <a:schemeClr val="tx1"/>
              </a:solidFill>
            </a:endParaRPr>
          </a:p>
        </p:txBody>
      </p:sp>
      <p:grpSp>
        <p:nvGrpSpPr>
          <p:cNvPr id="31748" name="Group 8"/>
          <p:cNvGrpSpPr>
            <a:grpSpLocks/>
          </p:cNvGrpSpPr>
          <p:nvPr/>
        </p:nvGrpSpPr>
        <p:grpSpPr bwMode="auto">
          <a:xfrm>
            <a:off x="761773" y="1296688"/>
            <a:ext cx="5845855" cy="4418577"/>
            <a:chOff x="1049" y="608"/>
            <a:chExt cx="2592" cy="2075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" y="608"/>
              <a:ext cx="2592" cy="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7" descr="GfG-Logo_2008 Kopi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" y="677"/>
              <a:ext cx="566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-7937" y="76200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562425"/>
          </a:xfrm>
        </p:spPr>
        <p:txBody>
          <a:bodyPr/>
          <a:lstStyle/>
          <a:p>
            <a:r>
              <a:rPr lang="en-US" sz="2000" dirty="0" smtClean="0"/>
              <a:t>Setup choices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4158111"/>
      </p:ext>
    </p:extLst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0700" y="58738"/>
            <a:ext cx="5480050" cy="717550"/>
          </a:xfrm>
        </p:spPr>
        <p:txBody>
          <a:bodyPr/>
          <a:lstStyle/>
          <a:p>
            <a:r>
              <a:rPr lang="en-GB" sz="2000" dirty="0" smtClean="0"/>
              <a:t>Docking Station Micro IV  DS-220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9127" y="1171577"/>
            <a:ext cx="2974975" cy="4829175"/>
          </a:xfrm>
        </p:spPr>
        <p:txBody>
          <a:bodyPr/>
          <a:lstStyle/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Automatic </a:t>
            </a:r>
            <a:r>
              <a:rPr lang="en-GB" sz="1800" dirty="0" err="1" smtClean="0">
                <a:solidFill>
                  <a:srgbClr val="000000"/>
                </a:solidFill>
              </a:rPr>
              <a:t>Teast</a:t>
            </a:r>
            <a:r>
              <a:rPr lang="en-GB" sz="1800" dirty="0" smtClean="0">
                <a:solidFill>
                  <a:srgbClr val="000000"/>
                </a:solidFill>
              </a:rPr>
              <a:t> Station for Micro IV </a:t>
            </a:r>
          </a:p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Auto Bump test</a:t>
            </a:r>
          </a:p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Auto Calibration </a:t>
            </a:r>
          </a:p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Bump or calibrate up to six instruments at the same time</a:t>
            </a:r>
          </a:p>
          <a:p>
            <a:pPr marL="381000" indent="-381000">
              <a:lnSpc>
                <a:spcPct val="95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GB" sz="1800" dirty="0" smtClean="0">
                <a:solidFill>
                  <a:srgbClr val="000000"/>
                </a:solidFill>
              </a:rPr>
              <a:t>Test results automatically  results stored on MMC flash memory card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57" name="Picture 8" descr="Micro IV six unit Docking Station perspectiv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90513"/>
            <a:ext cx="5487988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7698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y Documents\GfG images\Micro IV\Micro IV six unit Docking Station perspecti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50259"/>
            <a:ext cx="4854576" cy="43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506" y="0"/>
            <a:ext cx="6756400" cy="812799"/>
          </a:xfrm>
        </p:spPr>
        <p:txBody>
          <a:bodyPr/>
          <a:lstStyle/>
          <a:p>
            <a:r>
              <a:rPr lang="en-US" sz="2000" dirty="0" smtClean="0"/>
              <a:t>DS</a:t>
            </a:r>
            <a:r>
              <a:rPr lang="en-US" sz="2000" baseline="0" dirty="0" smtClean="0"/>
              <a:t> 220 Docking “Station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81202" y="1197429"/>
            <a:ext cx="4271055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Complete device management system: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Automatic bump test</a:t>
            </a: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Automaric calibration adjustment</a:t>
            </a: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Programming interface</a:t>
            </a: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Data </a:t>
            </a:r>
            <a:r>
              <a:rPr lang="en-US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transfer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Easy operation 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Push green button for </a:t>
            </a:r>
            <a:r>
              <a:rPr lang="en-US" sz="1600" baseline="0" dirty="0" smtClean="0"/>
              <a:t>“B</a:t>
            </a:r>
            <a:r>
              <a:rPr lang="de-DE" sz="1600" b="1" i="1" dirty="0" smtClean="0">
                <a:solidFill>
                  <a:schemeClr val="bg1"/>
                </a:solidFill>
                <a:effectLst/>
              </a:rPr>
              <a:t>ump Test</a:t>
            </a:r>
            <a:r>
              <a:rPr lang="en-US" sz="1600" b="1" i="1" baseline="0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” </a:t>
            </a:r>
            <a:endParaRPr lang="de-DE" sz="1600" b="1" i="1" dirty="0" smtClean="0">
              <a:solidFill>
                <a:schemeClr val="bg1"/>
              </a:solidFill>
              <a:effectLst/>
            </a:endParaRP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Push red button for </a:t>
            </a:r>
            <a:r>
              <a:rPr lang="en-US" sz="1600" b="1" i="1" baseline="0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“</a:t>
            </a:r>
            <a:r>
              <a:rPr lang="de-DE" sz="1600" b="1" i="1" dirty="0" smtClean="0">
                <a:solidFill>
                  <a:schemeClr val="bg1"/>
                </a:solidFill>
                <a:effectLst/>
              </a:rPr>
              <a:t>Auto</a:t>
            </a:r>
            <a:r>
              <a:rPr lang="de-DE" sz="1600" b="1" i="1" baseline="0" dirty="0" smtClean="0">
                <a:solidFill>
                  <a:schemeClr val="bg1"/>
                </a:solidFill>
                <a:effectLst/>
              </a:rPr>
              <a:t> Calibration</a:t>
            </a:r>
            <a:r>
              <a:rPr lang="en-US" sz="1600" baseline="0" dirty="0" smtClean="0"/>
              <a:t>” </a:t>
            </a:r>
            <a:r>
              <a:rPr lang="de-DE" sz="1600" b="1" i="1" baseline="0" dirty="0" smtClean="0">
                <a:solidFill>
                  <a:schemeClr val="bg1"/>
                </a:solidFill>
                <a:effectLst/>
              </a:rPr>
              <a:t>a</a:t>
            </a:r>
            <a:r>
              <a:rPr lang="de-DE" sz="1600" b="1" i="1" dirty="0" smtClean="0">
                <a:solidFill>
                  <a:schemeClr val="bg1"/>
                </a:solidFill>
                <a:effectLst/>
              </a:rPr>
              <a:t>djustment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 Test up</a:t>
            </a:r>
            <a:r>
              <a:rPr lang="de-DE" sz="1600" b="1" i="1" baseline="0" dirty="0" smtClean="0">
                <a:solidFill>
                  <a:schemeClr val="bg1"/>
                </a:solidFill>
                <a:effectLst/>
              </a:rPr>
              <a:t> to </a:t>
            </a:r>
            <a:r>
              <a:rPr lang="de-DE" sz="1600" b="1" i="1" dirty="0" smtClean="0">
                <a:solidFill>
                  <a:schemeClr val="bg1"/>
                </a:solidFill>
                <a:effectLst/>
              </a:rPr>
              <a:t>6 detectors simultaneously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No PC required!</a:t>
            </a:r>
            <a:endParaRPr lang="en-US" sz="16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8946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5516">
            <a:off x="-190412" y="2786712"/>
            <a:ext cx="4695005" cy="501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063697"/>
            <a:ext cx="5148263" cy="3794303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1592399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dirty="0" smtClean="0">
              <a:solidFill>
                <a:srgbClr val="000000"/>
              </a:solidFill>
            </a:endParaRPr>
          </a:p>
        </p:txBody>
      </p:sp>
      <p:pic>
        <p:nvPicPr>
          <p:cNvPr id="8198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46"/>
          <a:stretch>
            <a:fillRect/>
          </a:stretch>
        </p:blipFill>
        <p:spPr bwMode="auto">
          <a:xfrm>
            <a:off x="0" y="274483"/>
            <a:ext cx="9144000" cy="58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611188" y="1626711"/>
            <a:ext cx="353878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 dirty="0" smtClean="0">
                <a:solidFill>
                  <a:srgbClr val="0099CC"/>
                </a:solidFill>
                <a:latin typeface="+mj-lt"/>
              </a:rPr>
              <a:t>GfG Instrumentation</a:t>
            </a:r>
          </a:p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i="1" dirty="0" smtClean="0">
                <a:solidFill>
                  <a:srgbClr val="000000"/>
                </a:solidFill>
                <a:latin typeface="+mj-lt"/>
              </a:rPr>
              <a:t>World-wide manufacturer of gas detection solutions</a:t>
            </a:r>
          </a:p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b="0" dirty="0" smtClean="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8" name="Picture 21" descr="Logo_500x46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41" y="248737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22448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-9083" y="793974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1872343"/>
            <a:ext cx="9144000" cy="498565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28" y="-149454"/>
            <a:ext cx="3799114" cy="812799"/>
          </a:xfrm>
        </p:spPr>
        <p:txBody>
          <a:bodyPr/>
          <a:lstStyle/>
          <a:p>
            <a:r>
              <a:rPr lang="en-US" sz="2000" dirty="0" smtClean="0"/>
              <a:t>DS 220 Docking Station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43107" y="901702"/>
            <a:ext cx="4009798" cy="539024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Automatically stores results: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Battery capacity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Alarm thresholds </a:t>
            </a: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Visual alarm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Audible alarm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Serial number (detector) </a:t>
            </a: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Sensor serial number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Software version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Detector identification </a:t>
            </a: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Faults</a:t>
            </a:r>
            <a:endParaRPr lang="en-US" sz="1600" dirty="0" smtClean="0">
              <a:effectLst/>
            </a:endParaRP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Alarm list  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“Event record” </a:t>
            </a: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with gas concentration and alarm status</a:t>
            </a:r>
            <a:endParaRPr lang="en-US" sz="1600" dirty="0" smtClean="0">
              <a:effectLst/>
            </a:endParaRPr>
          </a:p>
          <a:p>
            <a:pPr lvl="1" rtl="0" eaLnBrk="1" fontAlgn="base" hangingPunct="1">
              <a:spcBef>
                <a:spcPts val="0"/>
              </a:spcBef>
              <a:spcAft>
                <a:spcPts val="12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  <a:ea typeface="+mn-ea"/>
                <a:cs typeface="+mn-cs"/>
              </a:rPr>
              <a:t>Response time for alarm 1 and alarm 2</a:t>
            </a:r>
            <a:endParaRPr lang="en-US" sz="1600" dirty="0"/>
          </a:p>
        </p:txBody>
      </p:sp>
      <p:pic>
        <p:nvPicPr>
          <p:cNvPr id="5122" name="Picture 2" descr="D:\My Documents\GfG images\Micro IV\Micro IV docking station backsid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88" y="696686"/>
            <a:ext cx="4114800" cy="29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GfG images\Micro IV\Micro IV 6 unit docking statio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t="1063" r="623" b="490"/>
          <a:stretch/>
        </p:blipFill>
        <p:spPr bwMode="auto">
          <a:xfrm rot="21306124">
            <a:off x="4163965" y="3519504"/>
            <a:ext cx="4847738" cy="31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54870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334" y="-138568"/>
            <a:ext cx="6756400" cy="812799"/>
          </a:xfrm>
        </p:spPr>
        <p:txBody>
          <a:bodyPr/>
          <a:lstStyle/>
          <a:p>
            <a:r>
              <a:rPr lang="en-US" sz="2000" dirty="0" smtClean="0"/>
              <a:t>Test Results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rtl="0" eaLnBrk="1" fontAlgn="base" hangingPunct="1"/>
            <a:r>
              <a:rPr lang="de-DE" sz="2000" b="1" i="1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LED indicators signal test results:</a:t>
            </a:r>
            <a:endParaRPr lang="en-US" dirty="0" smtClean="0">
              <a:effectLst/>
            </a:endParaRPr>
          </a:p>
          <a:p>
            <a:pPr lvl="1" eaLnBrk="1" hangingPunct="1"/>
            <a:r>
              <a:rPr lang="de-DE" b="1" i="1" dirty="0" smtClean="0">
                <a:solidFill>
                  <a:srgbClr val="00B050"/>
                </a:solidFill>
                <a:effectLst/>
                <a:ea typeface="+mn-ea"/>
                <a:cs typeface="+mn-cs"/>
              </a:rPr>
              <a:t>Green = Detector OK </a:t>
            </a:r>
            <a:endParaRPr lang="en-US" dirty="0" smtClean="0">
              <a:solidFill>
                <a:srgbClr val="00B050"/>
              </a:solidFill>
              <a:effectLst/>
            </a:endParaRPr>
          </a:p>
          <a:p>
            <a:pPr lvl="1" eaLnBrk="1" hangingPunct="1"/>
            <a:r>
              <a:rPr lang="de-DE" b="1" i="1" dirty="0" smtClean="0">
                <a:solidFill>
                  <a:srgbClr val="EBE600"/>
                </a:solidFill>
                <a:effectLst/>
                <a:ea typeface="+mn-ea"/>
                <a:cs typeface="+mn-cs"/>
              </a:rPr>
              <a:t>Yellow = Test in process</a:t>
            </a:r>
            <a:endParaRPr lang="en-US" dirty="0" smtClean="0">
              <a:solidFill>
                <a:srgbClr val="EBE600"/>
              </a:solidFill>
              <a:effectLst/>
            </a:endParaRPr>
          </a:p>
          <a:p>
            <a:pPr lvl="1" eaLnBrk="1" hangingPunct="1"/>
            <a:r>
              <a:rPr lang="de-DE" b="1" i="1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de-DE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de-DE" b="1" i="1" dirty="0" smtClean="0">
                <a:solidFill>
                  <a:srgbClr val="FF0000"/>
                </a:solidFill>
                <a:effectLst/>
                <a:ea typeface="+mn-ea"/>
                <a:cs typeface="+mn-cs"/>
              </a:rPr>
              <a:t>= Test failed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My Documents\GfG images\Micro IV\Micro IV docking station O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4" y="2819399"/>
            <a:ext cx="5699931" cy="31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-9083" y="79329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7044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28" y="-130629"/>
            <a:ext cx="6756400" cy="812799"/>
          </a:xfrm>
        </p:spPr>
        <p:txBody>
          <a:bodyPr/>
          <a:lstStyle/>
          <a:p>
            <a:r>
              <a:rPr lang="en-US" sz="2000" dirty="0" smtClean="0"/>
              <a:t>Calibration adjustment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79174" y="1086758"/>
            <a:ext cx="5664426" cy="4508500"/>
          </a:xfrm>
        </p:spPr>
        <p:txBody>
          <a:bodyPr/>
          <a:lstStyle/>
          <a:p>
            <a:pPr rtl="0" eaLnBrk="1" fontAlgn="base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b="1" i="1" dirty="0" smtClean="0">
                <a:solidFill>
                  <a:schemeClr val="bg1"/>
                </a:solidFill>
                <a:effectLst/>
              </a:rPr>
              <a:t>Press </a:t>
            </a:r>
            <a:r>
              <a:rPr lang="de-DE" sz="1600" b="1" i="1" dirty="0" smtClean="0">
                <a:solidFill>
                  <a:schemeClr val="bg1"/>
                </a:solidFill>
                <a:effectLst/>
              </a:rPr>
              <a:t>red key to start automatic calibration</a:t>
            </a:r>
            <a:r>
              <a:rPr lang="de-DE" sz="1600" b="1" i="1" baseline="0" dirty="0" smtClean="0">
                <a:solidFill>
                  <a:schemeClr val="bg1"/>
                </a:solidFill>
                <a:effectLst/>
              </a:rPr>
              <a:t> </a:t>
            </a:r>
            <a:endParaRPr lang="en-US" sz="16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b="1" i="1" dirty="0" smtClean="0">
                <a:solidFill>
                  <a:schemeClr val="bg1"/>
                </a:solidFill>
                <a:effectLst/>
              </a:rPr>
              <a:t>Up to 6 instruments can be adjusted simultaneously</a:t>
            </a:r>
            <a:endParaRPr lang="en-US" sz="1600" dirty="0" smtClean="0">
              <a:effectLst/>
            </a:endParaRPr>
          </a:p>
          <a:p>
            <a:pPr rtl="0" eaLnBrk="1" fontAlgn="base" hangingPunct="1">
              <a:spcBef>
                <a:spcPts val="0"/>
              </a:spcBef>
              <a:spcAft>
                <a:spcPts val="18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No mishandling possible </a:t>
            </a:r>
            <a:r>
              <a:rPr lang="de-DE" sz="1600" b="1" i="1" baseline="0" dirty="0" smtClean="0">
                <a:solidFill>
                  <a:schemeClr val="bg1"/>
                </a:solidFill>
                <a:effectLst/>
              </a:rPr>
              <a:t> </a:t>
            </a:r>
          </a:p>
          <a:p>
            <a:pPr rtl="0" eaLnBrk="1" fontAlgn="base" hangingPunct="1">
              <a:spcBef>
                <a:spcPts val="0"/>
              </a:spcBef>
              <a:spcAft>
                <a:spcPts val="1800"/>
              </a:spcAft>
            </a:pPr>
            <a:r>
              <a:rPr lang="de-DE" sz="1600" b="1" i="1" dirty="0" smtClean="0">
                <a:solidFill>
                  <a:schemeClr val="bg1"/>
                </a:solidFill>
                <a:effectLst/>
              </a:rPr>
              <a:t>Shorter waiting time, faster completion</a:t>
            </a:r>
            <a:r>
              <a:rPr lang="de-DE" sz="1600" b="1" i="1" dirty="0" smtClean="0">
                <a:solidFill>
                  <a:schemeClr val="bg1"/>
                </a:solidFill>
                <a:effectLst/>
              </a:rPr>
              <a:t>!</a:t>
            </a:r>
            <a:endParaRPr lang="en-US" sz="1600" dirty="0"/>
          </a:p>
        </p:txBody>
      </p:sp>
      <p:pic>
        <p:nvPicPr>
          <p:cNvPr id="7170" name="Picture 2" descr="D:\My Documents\GfG images\Micro IV\Micro 4 instruments with DS 200 from side outli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8" y="1876904"/>
            <a:ext cx="7044871" cy="49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-9083" y="79329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86177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Automatically store test and calibration results </a:t>
            </a:r>
            <a:endParaRPr lang="en-US" sz="20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41338" y="2578100"/>
            <a:ext cx="82073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Horn	Error	T-A1	T-A2	T-50%	ZPT-before 	SPAN-before	ZPT-</a:t>
            </a:r>
            <a:r>
              <a:rPr lang="en-GB" altLang="en-US" sz="1300" b="0" dirty="0" err="1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akt</a:t>
            </a:r>
            <a:r>
              <a:rPr lang="en-GB" altLang="en-US" sz="1300" b="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	SPAN-</a:t>
            </a:r>
            <a:r>
              <a:rPr lang="en-GB" altLang="en-US" sz="1300" b="0" dirty="0" err="1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akt</a:t>
            </a:r>
            <a:endParaRPr lang="en-GB" altLang="en-US" sz="1300" b="0" dirty="0" smtClean="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Ok	 	3,2	4,2	7,2	 	 	 	 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Ok	 	2,7	3,7	5,7		 	 	 	 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Ok	 	2,4	3,4	6,4		 	 	 	 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Ok	 	1,4	3,4	5,4		 	 	 	 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	 	 	 				 3,9		  1820,4		 -0,9		 1886,8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	 	 	 				 1,6		  1888,0		 -3,1		 2050,8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	 	 	 				-4,1		  1701,6		 -7,6		 1761,6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300" b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	 	 	 				-5,6		  1713,6		 -9,3		 1772.0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338" y="1371600"/>
            <a:ext cx="1047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60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Test result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1338" y="2160588"/>
            <a:ext cx="16192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40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BUMP test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65400" y="2160588"/>
            <a:ext cx="31051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99CC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400" smtClean="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Adjustment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41338" y="2879725"/>
            <a:ext cx="7197725" cy="3175"/>
          </a:xfrm>
          <a:prstGeom prst="line">
            <a:avLst/>
          </a:prstGeom>
          <a:noFill/>
          <a:ln w="93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800" b="0" smtClean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-9083" y="79329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83854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52" y="1257976"/>
            <a:ext cx="5824648" cy="4650457"/>
          </a:xfrm>
          <a:prstGeom prst="rect">
            <a:avLst/>
          </a:prstGeom>
        </p:spPr>
      </p:pic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454154" y="334329"/>
            <a:ext cx="7045325" cy="600074"/>
          </a:xfrm>
        </p:spPr>
        <p:txBody>
          <a:bodyPr/>
          <a:lstStyle/>
          <a:p>
            <a:r>
              <a:rPr lang="en-GB" sz="2000" dirty="0" smtClean="0"/>
              <a:t>MICRO IV Single Sensor Gas Detector</a:t>
            </a:r>
          </a:p>
        </p:txBody>
      </p:sp>
      <p:sp>
        <p:nvSpPr>
          <p:cNvPr id="20485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616003" y="1325635"/>
            <a:ext cx="4031615" cy="47275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GB" sz="1800" dirty="0" smtClean="0"/>
              <a:t>Available for use with a wide range of dependable, substance specific electrochemical sensors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GB" sz="1800" dirty="0" smtClean="0"/>
              <a:t>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, CO and H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S sensors warranted for 3-full years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GB" sz="1800" dirty="0" smtClean="0"/>
              <a:t>Optional range and resolution available for many sensors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GB" sz="1800" dirty="0" smtClean="0"/>
              <a:t>Plug-and-play sensor design makes changing or replacing sensors a snap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99363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515" y="368660"/>
            <a:ext cx="3588240" cy="1143001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Substance-specific electrochemical  sensors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760538" y="2819400"/>
            <a:ext cx="601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800" dirty="0">
                <a:solidFill>
                  <a:srgbClr val="000066"/>
                </a:solidFill>
              </a:rPr>
              <a:t>     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560" y="1673805"/>
            <a:ext cx="3015336" cy="3645405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600" dirty="0" smtClean="0"/>
              <a:t>Gas diffusing into sensor reacts at surface of the sensing  electrode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600" dirty="0" smtClean="0"/>
              <a:t>Sensing electrode made to catalyze a specific reaction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600" dirty="0" smtClean="0"/>
              <a:t>Use of selective external filters further limits cross sensitivity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0" y="1403775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35" y="188640"/>
            <a:ext cx="4953240" cy="5344919"/>
          </a:xfrm>
          <a:prstGeom prst="rect">
            <a:avLst/>
          </a:prstGeom>
          <a:ln w="25400">
            <a:solidFill>
              <a:srgbClr val="0070C0"/>
            </a:solidFill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39851" b="26296"/>
          <a:stretch/>
        </p:blipFill>
        <p:spPr>
          <a:xfrm>
            <a:off x="161510" y="4914165"/>
            <a:ext cx="6588894" cy="15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86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/>
          <a:stretch/>
        </p:blipFill>
        <p:spPr>
          <a:xfrm>
            <a:off x="1016605" y="3068960"/>
            <a:ext cx="3090501" cy="2674573"/>
          </a:xfrm>
          <a:prstGeom prst="rect">
            <a:avLst/>
          </a:prstGeom>
          <a:solidFill>
            <a:schemeClr val="bg1"/>
          </a:solidFill>
          <a:ln w="22225">
            <a:solidFill>
              <a:srgbClr val="0070C0"/>
            </a:solidFill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108874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16420" r="23634" b="8962"/>
          <a:stretch/>
        </p:blipFill>
        <p:spPr bwMode="auto">
          <a:xfrm>
            <a:off x="4646951" y="0"/>
            <a:ext cx="4497050" cy="685800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540" y="-3404"/>
            <a:ext cx="4024790" cy="1403775"/>
          </a:xfrm>
        </p:spPr>
        <p:txBody>
          <a:bodyPr/>
          <a:lstStyle/>
          <a:p>
            <a:r>
              <a:rPr lang="en-US" sz="1800" dirty="0" smtClean="0"/>
              <a:t>Available electrochemical sensors, standard ranges and resolution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6555" y="1358770"/>
            <a:ext cx="3645405" cy="1530170"/>
          </a:xfrm>
        </p:spPr>
        <p:txBody>
          <a:bodyPr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b="1" i="1" dirty="0" smtClean="0">
                <a:solidFill>
                  <a:schemeClr val="tx1"/>
                </a:solidFill>
                <a:effectLst/>
              </a:rPr>
              <a:t>More types of EC sensors available every year, both for individual toxic gases as well as sensors designed to detect a range of toxic or combustible gases</a:t>
            </a:r>
            <a:endParaRPr lang="en-US" sz="1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32847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1043735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645" y="188640"/>
            <a:ext cx="4384831" cy="868363"/>
          </a:xfrm>
        </p:spPr>
        <p:txBody>
          <a:bodyPr/>
          <a:lstStyle/>
          <a:p>
            <a:r>
              <a:rPr lang="en-US" sz="2000" dirty="0" smtClean="0"/>
              <a:t>Additional gases detectable by means of relative response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35" y="1268760"/>
            <a:ext cx="5310590" cy="4419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Electrochemical sensors are designed with specific usage requirements in </a:t>
            </a:r>
            <a:r>
              <a:rPr lang="en-US" sz="1600" dirty="0" smtClean="0"/>
              <a:t>mind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The </a:t>
            </a:r>
            <a:r>
              <a:rPr lang="en-US" sz="1600" dirty="0"/>
              <a:t>same manufacturer may offer multiple models of sensor for the detection of the same gas, but that are optimized for different sets of </a:t>
            </a:r>
            <a:r>
              <a:rPr lang="en-US" sz="1600" dirty="0" err="1"/>
              <a:t>interferents</a:t>
            </a:r>
            <a:r>
              <a:rPr lang="en-US" sz="1600" dirty="0"/>
              <a:t> and operating </a:t>
            </a:r>
            <a:r>
              <a:rPr lang="en-US" sz="1600" dirty="0" smtClean="0"/>
              <a:t>conditions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Thus</a:t>
            </a:r>
            <a:r>
              <a:rPr lang="en-US" sz="1600" dirty="0"/>
              <a:t>, cross sensitivities may vary widely between different models and brands of </a:t>
            </a:r>
            <a:r>
              <a:rPr lang="en-US" sz="1600" dirty="0" smtClean="0"/>
              <a:t>sensors!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In addition, response values may differ at concentrations other than the ones listed in product documentation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Discuss with manufacturer BEFORE attempting to use relative response values to measure additional gases</a:t>
            </a:r>
            <a:endParaRPr lang="en-US" sz="1600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8" t="18333" r="18064" b="9103"/>
          <a:stretch/>
        </p:blipFill>
        <p:spPr bwMode="auto">
          <a:xfrm>
            <a:off x="6178758" y="0"/>
            <a:ext cx="2956452" cy="6858000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342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22050" y="228600"/>
            <a:ext cx="3659988" cy="4572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2000" dirty="0" smtClean="0"/>
              <a:t>Typical Electrochemical Detection Mechanism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1295400"/>
            <a:ext cx="74803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H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S Sensor: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	Hydrogen sulfide is oxidized at the sensing electrode: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H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S  +  4H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O                 H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 SO</a:t>
            </a:r>
            <a:r>
              <a:rPr lang="en-US" sz="1600" baseline="-25000" dirty="0" smtClean="0">
                <a:solidFill>
                  <a:srgbClr val="000000"/>
                </a:solidFill>
              </a:rPr>
              <a:t>4</a:t>
            </a:r>
            <a:r>
              <a:rPr lang="en-US" sz="1600" dirty="0" smtClean="0">
                <a:solidFill>
                  <a:srgbClr val="000000"/>
                </a:solidFill>
              </a:rPr>
              <a:t> +  8H</a:t>
            </a:r>
            <a:r>
              <a:rPr lang="en-US" sz="1600" baseline="19000" dirty="0" smtClean="0">
                <a:solidFill>
                  <a:srgbClr val="000000"/>
                </a:solidFill>
              </a:rPr>
              <a:t>+</a:t>
            </a:r>
            <a:r>
              <a:rPr lang="en-US" sz="1600" dirty="0" smtClean="0">
                <a:solidFill>
                  <a:srgbClr val="000000"/>
                </a:solidFill>
              </a:rPr>
              <a:t>  +  8e-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The counter electrode acts to balance out the reaction at the sensing electrode by reducing oxygen present in the air to water: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2O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  +  8H</a:t>
            </a:r>
            <a:r>
              <a:rPr lang="en-US" sz="1600" baseline="19000" dirty="0" smtClean="0">
                <a:solidFill>
                  <a:srgbClr val="000000"/>
                </a:solidFill>
              </a:rPr>
              <a:t>+</a:t>
            </a:r>
            <a:r>
              <a:rPr lang="en-US" sz="1600" dirty="0" smtClean="0">
                <a:solidFill>
                  <a:srgbClr val="000000"/>
                </a:solidFill>
              </a:rPr>
              <a:t> +  8e-                 4H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O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endParaRPr lang="en-US" sz="1600" dirty="0" smtClean="0">
              <a:solidFill>
                <a:srgbClr val="000000"/>
              </a:solidFill>
              <a:cs typeface="Arial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And the overall reaction is: </a:t>
            </a:r>
            <a:r>
              <a:rPr lang="en-US" sz="1600" dirty="0" smtClean="0">
                <a:solidFill>
                  <a:srgbClr val="000000"/>
                </a:solidFill>
              </a:rPr>
              <a:t>H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+ </a:t>
            </a:r>
            <a:r>
              <a:rPr lang="en-US" sz="1600" dirty="0" smtClean="0">
                <a:solidFill>
                  <a:srgbClr val="000000"/>
                </a:solidFill>
              </a:rPr>
              <a:t>2O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                </a:t>
            </a:r>
            <a:r>
              <a:rPr lang="en-US" sz="1600" dirty="0" smtClean="0">
                <a:solidFill>
                  <a:srgbClr val="000000"/>
                </a:solidFill>
              </a:rPr>
              <a:t>H</a:t>
            </a:r>
            <a:r>
              <a:rPr lang="en-US" sz="1600" baseline="-19000" dirty="0" smtClean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 SO</a:t>
            </a:r>
            <a:r>
              <a:rPr lang="en-US" sz="1600" baseline="-25000" dirty="0" smtClean="0">
                <a:solidFill>
                  <a:srgbClr val="000000"/>
                </a:solidFill>
              </a:rPr>
              <a:t>4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endParaRPr lang="en-US" sz="160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4HS Signal Output: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0.7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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A / ppm H</a:t>
            </a:r>
            <a:r>
              <a:rPr lang="en-US" sz="1600" baseline="-25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S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3896925" y="2123855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797025" y="297895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5742130" y="369903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655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800" dirty="0" smtClean="0"/>
              <a:t>Electrochemical Sensor Performance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277" r="20833" b="12500"/>
          <a:stretch>
            <a:fillRect/>
          </a:stretch>
        </p:blipFill>
        <p:spPr bwMode="auto">
          <a:xfrm>
            <a:off x="0" y="0"/>
            <a:ext cx="88519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853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6247" y="153869"/>
            <a:ext cx="5275628" cy="812799"/>
          </a:xfrm>
        </p:spPr>
        <p:txBody>
          <a:bodyPr/>
          <a:lstStyle/>
          <a:p>
            <a:r>
              <a:rPr lang="en-US" sz="2000" dirty="0" smtClean="0"/>
              <a:t>One of the World’s Leading Manufacturers of Gas Detection Products</a:t>
            </a:r>
            <a:endParaRPr lang="de-DE" sz="2000" dirty="0" smtClean="0"/>
          </a:p>
        </p:txBody>
      </p:sp>
      <p:sp>
        <p:nvSpPr>
          <p:cNvPr id="512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124" name="Picture 7" descr="GfG world 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 r="349" b="1041"/>
          <a:stretch>
            <a:fillRect/>
          </a:stretch>
        </p:blipFill>
        <p:spPr bwMode="auto">
          <a:xfrm>
            <a:off x="342901" y="1020766"/>
            <a:ext cx="8531225" cy="53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Logo_500x46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956454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7570" y="53750"/>
            <a:ext cx="6795755" cy="719137"/>
          </a:xfrm>
        </p:spPr>
        <p:txBody>
          <a:bodyPr/>
          <a:lstStyle/>
          <a:p>
            <a:pPr>
              <a:spcAft>
                <a:spcPct val="60000"/>
              </a:spcAft>
            </a:pPr>
            <a:r>
              <a:rPr lang="en-US" sz="2000" dirty="0" smtClean="0"/>
              <a:t>Notable recent gas and vapor TLV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 updates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503514" y="1125784"/>
            <a:ext cx="4365485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Hydrogen sulfide (2010)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Sulfur dioxide (2009)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Nitrogen dioxide (2012)</a:t>
            </a:r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pic>
        <p:nvPicPr>
          <p:cNvPr id="1028" name="Picture 4" descr="http://www.acgih.org/uploadFiles/4CBA3000005EA.cover.0395-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32" y="772887"/>
            <a:ext cx="4762500" cy="31813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cgih.org/uploadFiles/4CB9100000034.cover.0117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91" y="2629496"/>
            <a:ext cx="1947635" cy="34338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8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15404" y="274320"/>
            <a:ext cx="7310437" cy="640080"/>
          </a:xfrm>
        </p:spPr>
        <p:txBody>
          <a:bodyPr/>
          <a:lstStyle/>
          <a:p>
            <a:r>
              <a:rPr lang="en-US" sz="2000" dirty="0" smtClean="0"/>
              <a:t>Exposure limits for H</a:t>
            </a:r>
            <a:r>
              <a:rPr lang="en-US" sz="2000" baseline="-6000" dirty="0" smtClean="0"/>
              <a:t>2</a:t>
            </a:r>
            <a:r>
              <a:rPr lang="en-US" sz="2000" dirty="0" smtClean="0"/>
              <a:t>S</a:t>
            </a:r>
          </a:p>
        </p:txBody>
      </p:sp>
      <p:pic>
        <p:nvPicPr>
          <p:cNvPr id="21507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348423"/>
            <a:ext cx="3931920" cy="363505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94" y="2801941"/>
            <a:ext cx="1988705" cy="191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843784" y="3049908"/>
            <a:ext cx="584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377062" y="3545844"/>
            <a:ext cx="584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345437" y="3533462"/>
            <a:ext cx="584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21512" name="Picture 8" descr="File:Hydrogen-sulfide-3D-vdW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51" y="1487174"/>
            <a:ext cx="2083923" cy="2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587246" y="1114109"/>
            <a:ext cx="4053839" cy="283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Aft>
                <a:spcPct val="80000"/>
              </a:spcAft>
              <a:buClr>
                <a:schemeClr val="bg1"/>
              </a:buClr>
              <a:buFontTx/>
              <a:buChar char="•"/>
            </a:pPr>
            <a:r>
              <a:rPr lang="en-US" sz="1800" i="1" dirty="0" smtClean="0">
                <a:solidFill>
                  <a:schemeClr val="bg1"/>
                </a:solidFill>
              </a:rPr>
              <a:t>Old TLV:  </a:t>
            </a:r>
            <a:endParaRPr lang="en-US" sz="1800" i="1" dirty="0">
              <a:solidFill>
                <a:schemeClr val="bg1"/>
              </a:solidFill>
            </a:endParaRPr>
          </a:p>
          <a:p>
            <a:pPr marL="742950" lvl="1" indent="-285750" algn="l">
              <a:spcAft>
                <a:spcPct val="80000"/>
              </a:spcAft>
              <a:buClr>
                <a:schemeClr val="bg1"/>
              </a:buClr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TWA = 10 ppm</a:t>
            </a:r>
          </a:p>
          <a:p>
            <a:pPr marL="742950" lvl="1" indent="-285750" algn="l">
              <a:spcAft>
                <a:spcPct val="80000"/>
              </a:spcAft>
              <a:buClr>
                <a:schemeClr val="bg1"/>
              </a:buClr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STEL = 15 ppm</a:t>
            </a:r>
          </a:p>
          <a:p>
            <a:pPr marL="342900" indent="-342900" algn="l">
              <a:spcAft>
                <a:spcPct val="80000"/>
              </a:spcAft>
              <a:buClr>
                <a:schemeClr val="bg1"/>
              </a:buClr>
              <a:buFontTx/>
              <a:buChar char="•"/>
            </a:pPr>
            <a:r>
              <a:rPr lang="en-US" sz="1800" i="1" dirty="0" smtClean="0">
                <a:solidFill>
                  <a:schemeClr val="bg1"/>
                </a:solidFill>
              </a:rPr>
              <a:t>New (2010) TLV:  </a:t>
            </a:r>
            <a:endParaRPr lang="en-US" sz="18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ct val="80000"/>
              </a:spcAft>
              <a:buClr>
                <a:schemeClr val="bg1"/>
              </a:buClr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TWA = 1.0 ppm</a:t>
            </a:r>
          </a:p>
          <a:p>
            <a:pPr marL="742950" lvl="1" indent="-285750" algn="l">
              <a:lnSpc>
                <a:spcPct val="95000"/>
              </a:lnSpc>
              <a:spcAft>
                <a:spcPct val="80000"/>
              </a:spcAft>
              <a:buClr>
                <a:schemeClr val="bg1"/>
              </a:buClr>
              <a:buFontTx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STEL = 5.0 ppm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83" y="2900194"/>
            <a:ext cx="1630679" cy="29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9906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3761909" y="50915"/>
            <a:ext cx="4675653" cy="812800"/>
          </a:xfrm>
        </p:spPr>
        <p:txBody>
          <a:bodyPr/>
          <a:lstStyle/>
          <a:p>
            <a:r>
              <a:rPr lang="en-US" sz="2000" dirty="0" smtClean="0"/>
              <a:t>Are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 sensors capable of measuring at the new TLV limits?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3003" y="1276444"/>
            <a:ext cx="4836569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The answer is “Yes” BUT  with qualifications…..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 smtClean="0"/>
              <a:t>Depends on the manufacturer!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 smtClean="0"/>
              <a:t>Sensor </a:t>
            </a:r>
            <a:r>
              <a:rPr lang="en-US" sz="1600" dirty="0" smtClean="0"/>
              <a:t>must  be capable of providing  0.1 or 0.2 ppm resolution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 smtClean="0"/>
              <a:t>Instrument  design must permit setting the alarms at the desired concentration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 smtClean="0"/>
              <a:t>Micro </a:t>
            </a:r>
            <a:r>
              <a:rPr lang="en-US" sz="1600" dirty="0" smtClean="0"/>
              <a:t>IV designed for </a:t>
            </a:r>
            <a:r>
              <a:rPr lang="en-US" sz="1600" dirty="0" smtClean="0"/>
              <a:t>measurement </a:t>
            </a:r>
            <a:r>
              <a:rPr lang="en-US" sz="1600" dirty="0" smtClean="0"/>
              <a:t>at TLV concentration limits!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0" y="1228106"/>
            <a:ext cx="2236068" cy="40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5" name="Line 10"/>
          <p:cNvSpPr>
            <a:spLocks noChangeShapeType="1"/>
          </p:cNvSpPr>
          <p:nvPr/>
        </p:nvSpPr>
        <p:spPr bwMode="auto">
          <a:xfrm flipV="1">
            <a:off x="0" y="871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903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743200" y="50915"/>
            <a:ext cx="5694363" cy="812800"/>
          </a:xfrm>
        </p:spPr>
        <p:txBody>
          <a:bodyPr/>
          <a:lstStyle/>
          <a:p>
            <a:r>
              <a:rPr lang="en-US" sz="2000" dirty="0" smtClean="0"/>
              <a:t>Where should you set the </a:t>
            </a: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S alarms</a:t>
            </a:r>
            <a:r>
              <a:rPr lang="en-US" sz="2000" dirty="0" smtClean="0"/>
              <a:t>?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611560" y="953725"/>
            <a:ext cx="724580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sz="1600" dirty="0" smtClean="0"/>
              <a:t>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 TLV</a:t>
            </a:r>
            <a:r>
              <a:rPr lang="en-US" sz="1600" baseline="30000" dirty="0" smtClean="0"/>
              <a:t>®</a:t>
            </a:r>
            <a:r>
              <a:rPr lang="en-US" sz="1600" dirty="0" smtClean="0"/>
              <a:t> only includes STEL and TWA limits; does not include a Ceiling or “Peak” limit</a:t>
            </a: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sz="1600" dirty="0" smtClean="0"/>
              <a:t>Instruments typically have four user settable alarms for each toxic sensor (Low, High, STEL and TWA)</a:t>
            </a: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sz="1600" dirty="0"/>
              <a:t>Suggested alarms: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NIOSH: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Low:  </a:t>
            </a:r>
            <a:r>
              <a:rPr lang="en-US" sz="1600" dirty="0" smtClean="0"/>
              <a:t>10.0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High:  </a:t>
            </a:r>
            <a:r>
              <a:rPr lang="en-US" sz="1600" dirty="0" smtClean="0"/>
              <a:t>15.0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STEL:  </a:t>
            </a:r>
            <a:r>
              <a:rPr lang="en-US" sz="1600" dirty="0" smtClean="0"/>
              <a:t>15.0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/>
              <a:t>TWA: </a:t>
            </a:r>
            <a:r>
              <a:rPr lang="en-US" sz="1600" dirty="0" smtClean="0"/>
              <a:t>10.0 ppm</a:t>
            </a:r>
          </a:p>
          <a:p>
            <a:pPr lvl="1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 smtClean="0"/>
              <a:t>TLV</a:t>
            </a:r>
            <a:r>
              <a:rPr lang="en-US" sz="1600" baseline="30000" dirty="0"/>
              <a:t>®</a:t>
            </a:r>
            <a:r>
              <a:rPr lang="en-US" sz="1600" dirty="0"/>
              <a:t>: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Low:  </a:t>
            </a:r>
            <a:r>
              <a:rPr lang="en-US" sz="1600" dirty="0" smtClean="0"/>
              <a:t>3.0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High:  </a:t>
            </a:r>
            <a:r>
              <a:rPr lang="en-US" sz="1600" dirty="0" smtClean="0"/>
              <a:t>5.0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STEL:  </a:t>
            </a:r>
            <a:r>
              <a:rPr lang="en-US" sz="1600" dirty="0" smtClean="0"/>
              <a:t>5.0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sz="1600" dirty="0"/>
              <a:t>TWA:  </a:t>
            </a:r>
            <a:r>
              <a:rPr lang="en-US" sz="1600" dirty="0" smtClean="0"/>
              <a:t>1.0 </a:t>
            </a:r>
            <a:r>
              <a:rPr lang="en-US" sz="1600" dirty="0"/>
              <a:t>ppm</a:t>
            </a:r>
          </a:p>
        </p:txBody>
      </p:sp>
      <p:sp>
        <p:nvSpPr>
          <p:cNvPr id="61444" name="Line 1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12" name="Picture 8" descr="File:Hydrogen-sulfide-3D-vdW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05" y="1898830"/>
            <a:ext cx="18240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File:GHS-pictogram-skull.sv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25" y="4194084"/>
            <a:ext cx="1215135" cy="12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ile:GHS-pictogram-acid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4734144"/>
            <a:ext cx="1260141" cy="12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ile:GHS-pictogram-exclam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83994"/>
            <a:ext cx="1305145" cy="13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File:GHS-pictogram-flamme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85" y="2708920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File:GHS-pictogram-silhouete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75" y="3969059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947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81163" y="8620"/>
            <a:ext cx="6756400" cy="812800"/>
          </a:xfrm>
        </p:spPr>
        <p:txBody>
          <a:bodyPr/>
          <a:lstStyle/>
          <a:p>
            <a:r>
              <a:rPr lang="en-US" sz="2000" dirty="0" smtClean="0"/>
              <a:t>Exposure limits for SO</a:t>
            </a:r>
            <a:r>
              <a:rPr lang="en-US" sz="2000" baseline="-25000" dirty="0" smtClean="0"/>
              <a:t>2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idx="1"/>
          </p:nvPr>
        </p:nvSpPr>
        <p:spPr>
          <a:xfrm>
            <a:off x="881590" y="1223755"/>
            <a:ext cx="3414713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OSHA PEL: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TWA = 5.0 ppm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NIOSH REL: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TWA = 2.0 ppm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STEL = 5.0 ppm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Old TLV :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TWA = 2 ppm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STEL = 5 ppm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New (2009) TLV: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STEL = 0.25 ppm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18" name="Picture 10" descr="Sulfur-dioxide-3D-vd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95" y="998730"/>
            <a:ext cx="2791565" cy="22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File:GHS-pictogram-skull.sv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2843935"/>
            <a:ext cx="1215135" cy="12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File:GHS-pictogram-acid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3383995"/>
            <a:ext cx="1260141" cy="12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File:GHS-pictogram-silhouete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05" y="2618910"/>
            <a:ext cx="1260140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95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Suggested alarm settings for SO</a:t>
            </a:r>
            <a:r>
              <a:rPr lang="en-US" sz="2000" baseline="-25000" dirty="0" smtClean="0"/>
              <a:t>2</a:t>
            </a:r>
            <a:endParaRPr lang="en-US" sz="2000" dirty="0" smtClean="0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18434" name="Picture 2" descr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98" y="1211263"/>
            <a:ext cx="3751162" cy="3477877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ulfur-dioxide-3D-vd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85" y="1628800"/>
            <a:ext cx="2791565" cy="22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1580" y="1043735"/>
            <a:ext cx="3349715" cy="489629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600" dirty="0"/>
              <a:t>Suggested alarms: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NIOSH: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Low:  2.0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High:  5.0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STEL:  5.0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TWA: 2.0 ppm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TLV</a:t>
            </a:r>
            <a:r>
              <a:rPr lang="en-US" sz="1600" baseline="30000" dirty="0"/>
              <a:t>®</a:t>
            </a:r>
            <a:r>
              <a:rPr lang="en-US" sz="1600" dirty="0"/>
              <a:t>: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Low:  0.75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High:  1.25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STEL:  0.25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TWA:  0.25 ppm</a:t>
            </a:r>
          </a:p>
        </p:txBody>
      </p:sp>
    </p:spTree>
    <p:extLst>
      <p:ext uri="{BB962C8B-B14F-4D97-AF65-F5344CB8AC3E}">
        <p14:creationId xmlns:p14="http://schemas.microsoft.com/office/powerpoint/2010/main" val="4192950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76545" y="143635"/>
            <a:ext cx="8229600" cy="868363"/>
          </a:xfrm>
        </p:spPr>
        <p:txBody>
          <a:bodyPr/>
          <a:lstStyle/>
          <a:p>
            <a:r>
              <a:rPr lang="en-US" sz="2000" dirty="0" smtClean="0"/>
              <a:t>Exposure limits for </a:t>
            </a:r>
            <a:r>
              <a:rPr lang="en-US" sz="2000" dirty="0"/>
              <a:t>NO</a:t>
            </a:r>
            <a:r>
              <a:rPr lang="en-US" sz="2000" baseline="-25000" dirty="0"/>
              <a:t>2</a:t>
            </a:r>
            <a:endParaRPr lang="en-US" sz="2000" dirty="0" smtClean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81590" y="1133745"/>
            <a:ext cx="3670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US OSHA PEL: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dirty="0" smtClean="0"/>
              <a:t>Ceiling =  5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US NIOSH REL: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dirty="0" smtClean="0"/>
              <a:t>15 min. STEL = 1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Old TLV: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dirty="0" smtClean="0"/>
              <a:t>8 hr. TWA = 3 ppm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dirty="0" smtClean="0"/>
              <a:t>5 min. STEL = 5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New 2012 TLV 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dirty="0" smtClean="0"/>
              <a:t>8 hr. TWA = 0.2 ppm 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20" name="Picture 11" descr="800px-Nitrogen-dioxide-3D-vd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05" y="1043735"/>
            <a:ext cx="2810874" cy="20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File:GHS-pictogram-skull.sv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3474005"/>
            <a:ext cx="1215135" cy="12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File:GHS-pictogram-acid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05" y="2753925"/>
            <a:ext cx="1260141" cy="12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 descr="File:GHS-pictogram-rondflam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25" y="2798930"/>
            <a:ext cx="1305145" cy="13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4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Suggested alarm settings for NO</a:t>
            </a:r>
            <a:r>
              <a:rPr lang="en-US" sz="2000" baseline="-25000" dirty="0" smtClean="0"/>
              <a:t>2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8588" y="1241425"/>
            <a:ext cx="3670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600" dirty="0" smtClean="0"/>
              <a:t>Suggested alarms: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NIOSH: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Low:  3.0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High:  5.0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STEL:  1.0 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TWA: 1.0 ppm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 smtClean="0"/>
              <a:t>TLV</a:t>
            </a:r>
            <a:r>
              <a:rPr lang="en-US" sz="1600" baseline="30000" dirty="0" smtClean="0"/>
              <a:t>®</a:t>
            </a:r>
            <a:r>
              <a:rPr lang="en-US" sz="1600" dirty="0" smtClean="0"/>
              <a:t>: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Low:  </a:t>
            </a:r>
            <a:r>
              <a:rPr lang="en-US" sz="1600" dirty="0" smtClean="0"/>
              <a:t>0.6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High:  </a:t>
            </a:r>
            <a:r>
              <a:rPr lang="en-US" sz="1600" dirty="0" smtClean="0"/>
              <a:t>1.0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STEL:  </a:t>
            </a:r>
            <a:r>
              <a:rPr lang="en-US" sz="1600" dirty="0" smtClean="0"/>
              <a:t>0.2 </a:t>
            </a:r>
            <a:r>
              <a:rPr lang="en-US" sz="1600" dirty="0"/>
              <a:t>ppm</a:t>
            </a:r>
          </a:p>
          <a:p>
            <a:pPr lvl="2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dirty="0"/>
              <a:t>TWA: </a:t>
            </a:r>
            <a:r>
              <a:rPr lang="en-US" sz="1600" dirty="0" smtClean="0"/>
              <a:t> 0.2 ppm</a:t>
            </a:r>
            <a:endParaRPr lang="en-US" sz="1600" dirty="0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20482" name="Picture 2" descr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3785"/>
            <a:ext cx="3780420" cy="3600089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800px-Nitrogen-dioxide-3D-vd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90" y="1628800"/>
            <a:ext cx="2810874" cy="20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309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0832" y="151671"/>
            <a:ext cx="3840162" cy="812799"/>
          </a:xfrm>
        </p:spPr>
        <p:txBody>
          <a:bodyPr/>
          <a:lstStyle/>
          <a:p>
            <a:r>
              <a:rPr lang="en-US" sz="2000" dirty="0" smtClean="0"/>
              <a:t>Sales Support:  www.Goodforgas.com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8" y="1096843"/>
            <a:ext cx="31972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Data sheets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Price lists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Manuals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Application Notes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Product images</a:t>
            </a:r>
          </a:p>
          <a:p>
            <a:pPr>
              <a:spcBef>
                <a:spcPct val="0"/>
              </a:spcBef>
            </a:pPr>
            <a:r>
              <a:rPr lang="en-US" sz="1800" dirty="0" smtClean="0"/>
              <a:t>Print ads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1800" dirty="0" smtClean="0"/>
              <a:t>     ...and more!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04" y="413240"/>
            <a:ext cx="3769803" cy="4853353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11539" r="16962" b="3846"/>
          <a:stretch/>
        </p:blipFill>
        <p:spPr bwMode="auto">
          <a:xfrm>
            <a:off x="4075209" y="2417885"/>
            <a:ext cx="2835544" cy="36839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2523147" y="3238744"/>
            <a:ext cx="1952625" cy="254158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678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52919" y="0"/>
            <a:ext cx="4395787" cy="1066800"/>
          </a:xfrm>
          <a:noFill/>
        </p:spPr>
        <p:txBody>
          <a:bodyPr anchor="ctr"/>
          <a:lstStyle/>
          <a:p>
            <a:r>
              <a:rPr lang="en-US" sz="2000" dirty="0" smtClean="0"/>
              <a:t>Questions?</a:t>
            </a:r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  <p:pic>
        <p:nvPicPr>
          <p:cNvPr id="57348" name="Picture 5" descr="IMG_4996 v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" b="1363"/>
          <a:stretch>
            <a:fillRect/>
          </a:stretch>
        </p:blipFill>
        <p:spPr bwMode="auto">
          <a:xfrm>
            <a:off x="1138606" y="2060941"/>
            <a:ext cx="31591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G450 Open v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1"/>
          <a:stretch>
            <a:fillRect/>
          </a:stretch>
        </p:blipFill>
        <p:spPr bwMode="auto">
          <a:xfrm>
            <a:off x="4377592" y="563704"/>
            <a:ext cx="40417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53" y="1179198"/>
            <a:ext cx="2992279" cy="3671642"/>
          </a:xfrm>
          <a:prstGeom prst="rect">
            <a:avLst/>
          </a:prstGeom>
        </p:spPr>
      </p:pic>
      <p:pic>
        <p:nvPicPr>
          <p:cNvPr id="3074" name="Picture 2" descr="D:\My Documents\GfG images\Micro IV\Micro IV outlin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88" y="2803982"/>
            <a:ext cx="2037755" cy="294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3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8"/>
          <p:cNvSpPr>
            <a:spLocks noChangeShapeType="1"/>
          </p:cNvSpPr>
          <p:nvPr/>
        </p:nvSpPr>
        <p:spPr bwMode="auto">
          <a:xfrm>
            <a:off x="0" y="21907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295400" y="3657603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 dirty="0">
              <a:solidFill>
                <a:srgbClr val="0099CC"/>
              </a:solidFill>
              <a:latin typeface="Tahoma" charset="0"/>
            </a:endParaRPr>
          </a:p>
        </p:txBody>
      </p:sp>
      <p:pic>
        <p:nvPicPr>
          <p:cNvPr id="6148" name="Picture 4" descr="schmaljsch06_12x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282578"/>
            <a:ext cx="5278437" cy="23987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276958" y="674078"/>
            <a:ext cx="3136900" cy="1219200"/>
          </a:xfrm>
        </p:spPr>
        <p:txBody>
          <a:bodyPr/>
          <a:lstStyle/>
          <a:p>
            <a:r>
              <a:rPr lang="en-US" sz="1800" dirty="0" smtClean="0"/>
              <a:t>GfG Instrumentation </a:t>
            </a:r>
            <a:r>
              <a:rPr lang="en-US" sz="1800" dirty="0" err="1" smtClean="0"/>
              <a:t>mbH</a:t>
            </a:r>
            <a:endParaRPr lang="en-US" sz="1800" dirty="0" smtClean="0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31876" y="2877367"/>
            <a:ext cx="5921375" cy="23114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GB" sz="1800" dirty="0" smtClean="0"/>
              <a:t>Worldwide headquarters in Dortmund, Germany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GB" sz="1800" dirty="0" smtClean="0"/>
              <a:t>An industry leader in development and production of gas measurement technology  for over 50 years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GB" sz="1800" dirty="0" smtClean="0"/>
              <a:t>Founded in 1961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GB" sz="1800" dirty="0" smtClean="0"/>
              <a:t>Over 300 employees worldwide in 2012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844161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Line 55"/>
          <p:cNvSpPr>
            <a:spLocks noChangeShapeType="1"/>
          </p:cNvSpPr>
          <p:nvPr/>
        </p:nvSpPr>
        <p:spPr bwMode="auto">
          <a:xfrm>
            <a:off x="0" y="2087994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850" y="1115845"/>
            <a:ext cx="3645242" cy="1143001"/>
          </a:xfrm>
          <a:noFill/>
        </p:spPr>
        <p:txBody>
          <a:bodyPr anchor="ctr"/>
          <a:lstStyle/>
          <a:p>
            <a:r>
              <a:rPr lang="en-US" sz="2000" dirty="0" smtClean="0"/>
              <a:t>GFG  Instrumentation, Inc.</a:t>
            </a:r>
          </a:p>
        </p:txBody>
      </p:sp>
      <p:pic>
        <p:nvPicPr>
          <p:cNvPr id="7171" name="Picture 53" descr="Bldg porta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2" y="537907"/>
            <a:ext cx="4524288" cy="258514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54"/>
          <p:cNvSpPr>
            <a:spLocks noGrp="1" noChangeArrowheads="1"/>
          </p:cNvSpPr>
          <p:nvPr>
            <p:ph type="body" idx="1"/>
          </p:nvPr>
        </p:nvSpPr>
        <p:spPr>
          <a:xfrm>
            <a:off x="864630" y="3342846"/>
            <a:ext cx="5854700" cy="850900"/>
          </a:xfrm>
        </p:spPr>
        <p:txBody>
          <a:bodyPr/>
          <a:lstStyle/>
          <a:p>
            <a:r>
              <a:rPr lang="en-US" sz="1800" dirty="0" smtClean="0"/>
              <a:t>Headquarters in Ann Arbor, Michigan, USA </a:t>
            </a:r>
          </a:p>
          <a:p>
            <a:r>
              <a:rPr lang="en-US" sz="1800" dirty="0" smtClean="0"/>
              <a:t>Responsible for manufacturing, design, and sales support for North and South America</a:t>
            </a:r>
          </a:p>
          <a:p>
            <a:r>
              <a:rPr lang="en-US" sz="1800" dirty="0" smtClean="0"/>
              <a:t>Originally founded in 1963 as </a:t>
            </a:r>
            <a:r>
              <a:rPr lang="en-US" sz="1800" dirty="0" err="1" smtClean="0"/>
              <a:t>Dynamation</a:t>
            </a:r>
            <a:r>
              <a:rPr lang="en-US" sz="1800" dirty="0" smtClean="0"/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7131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592399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1192" y="1574977"/>
            <a:ext cx="345757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 dirty="0" smtClean="0">
                <a:solidFill>
                  <a:srgbClr val="0099CC"/>
                </a:solidFill>
                <a:latin typeface="+mn-lt"/>
              </a:rPr>
              <a:t>GfG Instrumentation</a:t>
            </a:r>
          </a:p>
          <a:p>
            <a:pPr algn="l" eaLnBrk="1" hangingPunct="1">
              <a:spcBef>
                <a:spcPct val="20000"/>
              </a:spcBef>
            </a:pPr>
            <a:r>
              <a:rPr lang="de-DE" altLang="en-US" b="0" i="1" dirty="0" smtClean="0">
                <a:solidFill>
                  <a:srgbClr val="000000"/>
                </a:solidFill>
                <a:latin typeface="+mj-lt"/>
              </a:rPr>
              <a:t>Exceptional designs with best cost of ownership in the gas detection industry</a:t>
            </a:r>
          </a:p>
          <a:p>
            <a:pPr algn="l" eaLnBrk="1" hangingPunct="1">
              <a:spcBef>
                <a:spcPct val="20000"/>
              </a:spcBef>
            </a:pPr>
            <a:endParaRPr lang="de-DE" altLang="en-US" b="0" dirty="0" smtClean="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98509"/>
            <a:ext cx="4891088" cy="521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September 12, 2014      	          GfG Instrumentation company overview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4" name="Picture 21" descr="Logo_500x46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2410112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41425" y="3652842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charset="0"/>
            </a:endParaRPr>
          </a:p>
        </p:txBody>
      </p:sp>
      <p:pic>
        <p:nvPicPr>
          <p:cNvPr id="2622468" name="Picture 4" descr="gu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>
            <a:fillRect/>
          </a:stretch>
        </p:blipFill>
        <p:spPr bwMode="auto">
          <a:xfrm>
            <a:off x="4213231" y="4262438"/>
            <a:ext cx="1514475" cy="1905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69" name="Picture 5" descr="Belebungsbec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2967041"/>
            <a:ext cx="1524000" cy="1214437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0" name="Picture 6" descr="stah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357440"/>
            <a:ext cx="1676400" cy="23622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1" name="Picture 7" descr="Kraftwer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38238"/>
            <a:ext cx="1447800" cy="18288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2" name="Picture 8" descr="ka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/>
          <a:stretch>
            <a:fillRect/>
          </a:stretch>
        </p:blipFill>
        <p:spPr bwMode="auto">
          <a:xfrm>
            <a:off x="4203700" y="1138238"/>
            <a:ext cx="1524000" cy="17526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3" name="Picture 9" descr="hotfirea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138239"/>
            <a:ext cx="1676400" cy="1120776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4" name="Picture 10" descr="Rohrleitung_bu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9813"/>
            <a:ext cx="1676400" cy="13176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5" name="Picture 11" descr="Brau_bu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62438"/>
            <a:ext cx="1447800" cy="19431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2476" name="Picture 12" descr="IndustrieII-qu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19441"/>
            <a:ext cx="1447800" cy="101917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Rectangle 13"/>
          <p:cNvSpPr>
            <a:spLocks noGrp="1" noChangeArrowheads="1"/>
          </p:cNvSpPr>
          <p:nvPr>
            <p:ph type="title"/>
          </p:nvPr>
        </p:nvSpPr>
        <p:spPr>
          <a:xfrm>
            <a:off x="3498852" y="82552"/>
            <a:ext cx="5065713" cy="863600"/>
          </a:xfrm>
        </p:spPr>
        <p:txBody>
          <a:bodyPr/>
          <a:lstStyle/>
          <a:p>
            <a:r>
              <a:rPr lang="de-DE" sz="2000" dirty="0" smtClean="0">
                <a:cs typeface="Calibri" panose="020F0502020204030204" pitchFamily="34" charset="0"/>
              </a:rPr>
              <a:t>GfG Product Applications </a:t>
            </a:r>
            <a:endParaRPr lang="en-US" sz="2000" dirty="0" smtClean="0">
              <a:cs typeface="Calibri" panose="020F0502020204030204" pitchFamily="34" charset="0"/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5995994" y="1336186"/>
            <a:ext cx="2911475" cy="39497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Confined space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Fire Service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Emergency response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Oil industry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Chemical industry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Steel industry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Water / waste water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Sewer entry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Telecommunications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Municipal departments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Refrigeration systems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Power generation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</a:pPr>
            <a:r>
              <a:rPr lang="en-GB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Pulp and paper</a:t>
            </a:r>
            <a:endParaRPr lang="en-US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327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2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2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2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2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2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2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2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2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2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2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2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2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2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2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2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2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88708" y="4942501"/>
            <a:ext cx="187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1800" i="1" dirty="0">
                <a:solidFill>
                  <a:schemeClr val="bg1"/>
                </a:solidFill>
              </a:rPr>
              <a:t>G460 </a:t>
            </a:r>
          </a:p>
          <a:p>
            <a:pPr algn="l" eaLnBrk="1" hangingPunct="1"/>
            <a:r>
              <a:rPr lang="de-DE" sz="1800" i="1" dirty="0">
                <a:solidFill>
                  <a:schemeClr val="bg1"/>
                </a:solidFill>
              </a:rPr>
              <a:t>1 - 6 gas detector</a:t>
            </a:r>
          </a:p>
          <a:p>
            <a:pPr algn="l" eaLnBrk="1" hangingPunct="1"/>
            <a:endParaRPr lang="de-DE" sz="1800" i="1" dirty="0">
              <a:solidFill>
                <a:schemeClr val="bg1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492505" y="4972050"/>
            <a:ext cx="16685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1800" i="1" dirty="0">
                <a:solidFill>
                  <a:schemeClr val="bg1"/>
                </a:solidFill>
              </a:rPr>
              <a:t>G450 </a:t>
            </a:r>
          </a:p>
          <a:p>
            <a:pPr algn="l" eaLnBrk="1" hangingPunct="1"/>
            <a:r>
              <a:rPr lang="de-DE" sz="1800" i="1" dirty="0">
                <a:solidFill>
                  <a:schemeClr val="bg1"/>
                </a:solidFill>
              </a:rPr>
              <a:t>4-gas detector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168400" y="4973638"/>
            <a:ext cx="21902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1800" i="1" dirty="0">
                <a:solidFill>
                  <a:schemeClr val="bg1"/>
                </a:solidFill>
              </a:rPr>
              <a:t>Micro </a:t>
            </a:r>
            <a:r>
              <a:rPr lang="de-DE" sz="1800" i="1" dirty="0" smtClean="0">
                <a:solidFill>
                  <a:schemeClr val="bg1"/>
                </a:solidFill>
              </a:rPr>
              <a:t>IV </a:t>
            </a:r>
            <a:endParaRPr lang="de-DE" sz="1800" i="1" dirty="0">
              <a:solidFill>
                <a:schemeClr val="bg1"/>
              </a:solidFill>
            </a:endParaRPr>
          </a:p>
          <a:p>
            <a:pPr algn="l" eaLnBrk="1" hangingPunct="1"/>
            <a:r>
              <a:rPr lang="de-DE" sz="1800" i="1" dirty="0">
                <a:solidFill>
                  <a:schemeClr val="bg1"/>
                </a:solidFill>
              </a:rPr>
              <a:t>single-gas detector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1681163" y="123829"/>
            <a:ext cx="6756400" cy="812799"/>
          </a:xfrm>
        </p:spPr>
        <p:txBody>
          <a:bodyPr/>
          <a:lstStyle/>
          <a:p>
            <a:r>
              <a:rPr lang="de-DE" sz="2000" dirty="0" smtClean="0"/>
              <a:t>Portable gas detectors</a:t>
            </a:r>
            <a:endParaRPr lang="en-US" sz="2000" dirty="0" smtClean="0"/>
          </a:p>
        </p:txBody>
      </p:sp>
      <p:pic>
        <p:nvPicPr>
          <p:cNvPr id="19464" name="Picture 12" descr="MicroIV Kopie O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1133">
            <a:off x="1154113" y="1765304"/>
            <a:ext cx="2049462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Line 1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13593" r="7500" b="26405"/>
          <a:stretch>
            <a:fillRect/>
          </a:stretch>
        </p:blipFill>
        <p:spPr bwMode="auto">
          <a:xfrm rot="17767552">
            <a:off x="5407795" y="2053813"/>
            <a:ext cx="3608663" cy="236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1" y="946297"/>
            <a:ext cx="2848878" cy="39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476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454154" y="334329"/>
            <a:ext cx="7045325" cy="600074"/>
          </a:xfrm>
        </p:spPr>
        <p:txBody>
          <a:bodyPr/>
          <a:lstStyle/>
          <a:p>
            <a:r>
              <a:rPr lang="en-GB" sz="2000" dirty="0" smtClean="0"/>
              <a:t>MICRO IV Single Sensor Gas Detector</a:t>
            </a:r>
          </a:p>
        </p:txBody>
      </p:sp>
      <p:sp>
        <p:nvSpPr>
          <p:cNvPr id="20485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404986" y="1105831"/>
            <a:ext cx="4031615" cy="47275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Compact and affordable single gas detector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Available for wide range of toxic gases, hydrogen or oxygen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Stores long-term and short-term average values (TWA, STEL)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Event logger standard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Data logger standard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Display backlight standard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Vibrator alarm standard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sz="1800" dirty="0" smtClean="0"/>
              <a:t>IR Communication Interface</a:t>
            </a:r>
            <a:endParaRPr lang="en-US" sz="1800" dirty="0" smtClean="0"/>
          </a:p>
        </p:txBody>
      </p:sp>
      <p:pic>
        <p:nvPicPr>
          <p:cNvPr id="6146" name="Picture 2" descr="C:\Users\bhenderson\Documents\GfG\Presentations\Product and Company  Presentations from 2009 A+A\Flyer_DIN_lang_FINAL Ordner\Links\MicroIV_Hand Kopie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63" y="992191"/>
            <a:ext cx="4924743" cy="49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091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32489</TotalTime>
  <Words>1329</Words>
  <Application>Microsoft Office PowerPoint</Application>
  <PresentationFormat>On-screen Show (4:3)</PresentationFormat>
  <Paragraphs>327</Paragraphs>
  <Slides>39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Fireball</vt:lpstr>
      <vt:lpstr>Standarddesign</vt:lpstr>
      <vt:lpstr>1_Standarddesign</vt:lpstr>
      <vt:lpstr>7_Default Design</vt:lpstr>
      <vt:lpstr>Default Design</vt:lpstr>
      <vt:lpstr>8_Default Design</vt:lpstr>
      <vt:lpstr>13_Default Design</vt:lpstr>
      <vt:lpstr>1_Fireball</vt:lpstr>
      <vt:lpstr>PowerPoint Presentation</vt:lpstr>
      <vt:lpstr>PowerPoint Presentation</vt:lpstr>
      <vt:lpstr>One of the World’s Leading Manufacturers of Gas Detection Products</vt:lpstr>
      <vt:lpstr>GfG Instrumentation mbH</vt:lpstr>
      <vt:lpstr>GFG  Instrumentation, Inc.</vt:lpstr>
      <vt:lpstr>PowerPoint Presentation</vt:lpstr>
      <vt:lpstr>GfG Product Applications </vt:lpstr>
      <vt:lpstr>Portable gas detectors</vt:lpstr>
      <vt:lpstr>MICRO IV Single Sensor Gas Detector</vt:lpstr>
      <vt:lpstr>MICRO IV Single Sensor Gas Detector</vt:lpstr>
      <vt:lpstr>MICRO IV Single Sensor Gas Detector</vt:lpstr>
      <vt:lpstr>Unique attachable Micro IV  motorized pump</vt:lpstr>
      <vt:lpstr>Data-logging standard!</vt:lpstr>
      <vt:lpstr>DI-220 Single Unit Docking / Data Transfer Station</vt:lpstr>
      <vt:lpstr>Automatically records exposure events</vt:lpstr>
      <vt:lpstr>Automatically records time stamped monitoring results</vt:lpstr>
      <vt:lpstr>Setup choices</vt:lpstr>
      <vt:lpstr>Docking Station Micro IV  DS-220</vt:lpstr>
      <vt:lpstr>DS 220 Docking “Station</vt:lpstr>
      <vt:lpstr>DS 220 Docking Station</vt:lpstr>
      <vt:lpstr>Test Results</vt:lpstr>
      <vt:lpstr>Calibration adjustment</vt:lpstr>
      <vt:lpstr>Automatically store test and calibration results </vt:lpstr>
      <vt:lpstr>MICRO IV Single Sensor Gas Detector</vt:lpstr>
      <vt:lpstr>Substance-specific electrochemical  sensors</vt:lpstr>
      <vt:lpstr>Available electrochemical sensors, standard ranges and resolution</vt:lpstr>
      <vt:lpstr>Additional gases detectable by means of relative response</vt:lpstr>
      <vt:lpstr>Typical Electrochemical Detection Mechanism</vt:lpstr>
      <vt:lpstr>Electrochemical Sensor Performance</vt:lpstr>
      <vt:lpstr>Notable recent gas and vapor TLV® updates</vt:lpstr>
      <vt:lpstr>Exposure limits for H2S</vt:lpstr>
      <vt:lpstr>Are H2S sensors capable of measuring at the new TLV limits?</vt:lpstr>
      <vt:lpstr>Where should you set the H2S alarms?</vt:lpstr>
      <vt:lpstr>Exposure limits for SO2</vt:lpstr>
      <vt:lpstr>Suggested alarm settings for SO2</vt:lpstr>
      <vt:lpstr>Exposure limits for NO2</vt:lpstr>
      <vt:lpstr>Suggested alarm settings for NO2</vt:lpstr>
      <vt:lpstr>Sales Support:  www.Goodforgas.com</vt:lpstr>
      <vt:lpstr>Questions?</vt:lpstr>
    </vt:vector>
  </TitlesOfParts>
  <Company>BW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Presentation</dc:title>
  <dc:creator>Robert Henderson</dc:creator>
  <cp:lastModifiedBy>Bob Henderson</cp:lastModifiedBy>
  <cp:revision>1117</cp:revision>
  <cp:lastPrinted>2000-12-02T23:41:38Z</cp:lastPrinted>
  <dcterms:created xsi:type="dcterms:W3CDTF">1998-10-08T14:52:24Z</dcterms:created>
  <dcterms:modified xsi:type="dcterms:W3CDTF">2017-11-29T18:19:19Z</dcterms:modified>
</cp:coreProperties>
</file>