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1199" r:id="rId2"/>
    <p:sldId id="1416" r:id="rId3"/>
    <p:sldId id="1434" r:id="rId4"/>
    <p:sldId id="1436" r:id="rId5"/>
    <p:sldId id="1438" r:id="rId6"/>
    <p:sldId id="1435" r:id="rId7"/>
    <p:sldId id="1437" r:id="rId8"/>
    <p:sldId id="1440" r:id="rId9"/>
    <p:sldId id="1428" r:id="rId10"/>
    <p:sldId id="1359" r:id="rId1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8585"/>
    <a:srgbClr val="C1DAFF"/>
    <a:srgbClr val="0075CC"/>
    <a:srgbClr val="FF6D6D"/>
    <a:srgbClr val="00FF00"/>
    <a:srgbClr val="5864C0"/>
    <a:srgbClr val="FFE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5396" autoAdjust="0"/>
  </p:normalViewPr>
  <p:slideViewPr>
    <p:cSldViewPr snapToGrid="0">
      <p:cViewPr>
        <p:scale>
          <a:sx n="87" d="100"/>
          <a:sy n="87" d="100"/>
        </p:scale>
        <p:origin x="-1190" y="-67"/>
      </p:cViewPr>
      <p:guideLst>
        <p:guide orient="horz" pos="1014"/>
        <p:guide pos="4558"/>
      </p:guideLst>
    </p:cSldViewPr>
  </p:slideViewPr>
  <p:outlineViewPr>
    <p:cViewPr>
      <p:scale>
        <a:sx n="33" d="100"/>
        <a:sy n="33" d="100"/>
      </p:scale>
      <p:origin x="0" y="786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-60"/>
      </p:cViewPr>
      <p:guideLst>
        <p:guide orient="horz" pos="3024"/>
        <p:guide pos="230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955088"/>
            <a:ext cx="73152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 i="1">
                <a:latin typeface="Arial Narrow" pitchFamily="34" charset="0"/>
              </a:defRPr>
            </a:lvl1pPr>
          </a:lstStyle>
          <a:p>
            <a:pPr>
              <a:defRPr/>
            </a:pPr>
            <a:fld id="{60882DED-F042-4DC5-993D-003DD085B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7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7A200C6-351A-4C99-B71C-F71E76B07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7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6770E7-37D7-4ACF-82CB-D93457A7FBBE}" type="slidenum">
              <a:rPr lang="en-US" altLang="en-US" sz="1200" b="0" smtClean="0">
                <a:latin typeface="Times New Roman" pitchFamily="18" charset="0"/>
              </a:rPr>
              <a:pPr/>
              <a:t>1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87CA2B-0F9A-492E-8025-7CF367B8F9DD}" type="slidenum">
              <a:rPr lang="en-US" altLang="en-US" sz="1200" b="0" smtClean="0">
                <a:latin typeface="Times New Roman" pitchFamily="18" charset="0"/>
              </a:rPr>
              <a:pPr/>
              <a:t>10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9CED84-0FDF-4F7C-AA90-34DE57471233}" type="slidenum">
              <a:rPr lang="en-US" altLang="en-US" sz="1200" b="0" smtClean="0">
                <a:latin typeface="Times New Roman" pitchFamily="18" charset="0"/>
              </a:rPr>
              <a:pPr/>
              <a:t>2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803CBE-1E08-4ACA-9E1C-5CA8DFB6440B}" type="slidenum">
              <a:rPr lang="en-US" altLang="en-US" sz="1200" b="0" smtClean="0">
                <a:latin typeface="Times New Roman" pitchFamily="18" charset="0"/>
              </a:rPr>
              <a:pPr/>
              <a:t>3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EDCAF8-AB0A-45EC-96E1-6191901B0B67}" type="slidenum">
              <a:rPr lang="en-US" altLang="en-US" sz="1200" b="0" smtClean="0">
                <a:latin typeface="Times New Roman" pitchFamily="18" charset="0"/>
              </a:rPr>
              <a:pPr/>
              <a:t>4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8CBEC9-BF85-453C-90D5-4CA2EC65356E}" type="slidenum">
              <a:rPr lang="en-US" altLang="en-US" sz="1200" b="0" smtClean="0">
                <a:latin typeface="Times New Roman" pitchFamily="18" charset="0"/>
              </a:rPr>
              <a:pPr/>
              <a:t>5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39034-53E3-445D-81EF-8939183797D2}" type="slidenum">
              <a:rPr lang="en-US" altLang="en-US" sz="1200" b="0" smtClean="0">
                <a:latin typeface="Times New Roman" pitchFamily="18" charset="0"/>
              </a:rPr>
              <a:pPr/>
              <a:t>6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9A4A90-9403-4A37-B3A5-1A367AFF3EA0}" type="slidenum">
              <a:rPr lang="en-US" altLang="en-US" sz="1200" b="0" smtClean="0">
                <a:latin typeface="Times New Roman" pitchFamily="18" charset="0"/>
              </a:rPr>
              <a:pPr/>
              <a:t>7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CAA2BE-4E9D-4AF6-B3BA-6EAEC56FB9BA}" type="slidenum">
              <a:rPr lang="en-US" altLang="en-US" sz="1200" b="0" smtClean="0">
                <a:latin typeface="Times New Roman" pitchFamily="18" charset="0"/>
              </a:rPr>
              <a:pPr/>
              <a:t>8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67D5AC-A0B7-41C0-AE04-24C366BC5496}" type="slidenum">
              <a:rPr lang="en-US" altLang="en-US" sz="1200" b="0" smtClean="0">
                <a:latin typeface="Times New Roman" pitchFamily="18" charset="0"/>
              </a:rPr>
              <a:pPr/>
              <a:t>9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05479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Title- 32pt Arial Black Italic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(24pt Arial Bold Italic)</a:t>
            </a:r>
          </a:p>
          <a:p>
            <a:pPr lvl="1"/>
            <a:r>
              <a:rPr lang="en-US" dirty="0" smtClean="0"/>
              <a:t>Second level (20pt Arial Bold Italic)</a:t>
            </a:r>
          </a:p>
          <a:p>
            <a:pPr lvl="2"/>
            <a:r>
              <a:rPr lang="en-US" dirty="0" smtClean="0"/>
              <a:t>Third level (16pt Arial Bold Italic)</a:t>
            </a:r>
          </a:p>
        </p:txBody>
      </p:sp>
    </p:spTree>
    <p:extLst>
      <p:ext uri="{BB962C8B-B14F-4D97-AF65-F5344CB8AC3E}">
        <p14:creationId xmlns:p14="http://schemas.microsoft.com/office/powerpoint/2010/main" val="184195522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054100"/>
            <a:ext cx="8407400" cy="4508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871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40320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054100"/>
            <a:ext cx="4127500" cy="450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054100"/>
            <a:ext cx="4127500" cy="450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0582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587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034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8129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03917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67717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054100"/>
            <a:ext cx="84074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81163" y="101600"/>
            <a:ext cx="6756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296525" y="6399330"/>
            <a:ext cx="6795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January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12,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2013      	          G450 / G460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updating instrument firmware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32240" y="6403921"/>
            <a:ext cx="112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Slide </a:t>
            </a:r>
            <a:fld id="{BD5B90BF-C075-4DF9-A008-9EA91EE5B22A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5" name="Picture 21" descr="Logo_500x468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80" y="5814265"/>
            <a:ext cx="1004076" cy="9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296524" y="6354325"/>
            <a:ext cx="7498080" cy="0"/>
          </a:xfrm>
          <a:prstGeom prst="line">
            <a:avLst/>
          </a:prstGeom>
          <a:noFill/>
          <a:ln w="31750" cap="flat" cmpd="sng" algn="ctr">
            <a:solidFill>
              <a:srgbClr val="8ED2FF"/>
            </a:solidFill>
            <a:prstDash val="solid"/>
          </a:ln>
          <a:effectLst/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86" r:id="rId10"/>
  </p:sldLayoutIdLst>
  <p:transition spd="slow">
    <p:split orient="vert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gfg-in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dforgas.com/" TargetMode="External"/><Relationship Id="rId4" Type="http://schemas.openxmlformats.org/officeDocument/2006/relationships/hyperlink" Target="http://www.gfg-inc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forga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forga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589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681655" y="215290"/>
            <a:ext cx="6023098" cy="533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r">
              <a:spcAft>
                <a:spcPct val="10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G450 </a:t>
            </a:r>
            <a:r>
              <a:rPr lang="en-US" i="1" dirty="0">
                <a:solidFill>
                  <a:schemeClr val="bg1"/>
                </a:solidFill>
              </a:rPr>
              <a:t>/ G460</a:t>
            </a:r>
          </a:p>
          <a:p>
            <a:pPr lvl="1" algn="r">
              <a:spcAft>
                <a:spcPct val="10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Updating instrument firmware</a:t>
            </a:r>
            <a:endParaRPr lang="en-US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8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8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GfG </a:t>
            </a:r>
            <a:r>
              <a:rPr lang="en-US" sz="1800" i="1" dirty="0">
                <a:solidFill>
                  <a:schemeClr val="bg1"/>
                </a:solidFill>
              </a:rPr>
              <a:t>Instrumentation, </a:t>
            </a:r>
            <a:r>
              <a:rPr lang="en-US" sz="1800" i="1" dirty="0" smtClean="0">
                <a:solidFill>
                  <a:schemeClr val="bg1"/>
                </a:solidFill>
              </a:rPr>
              <a:t>Inc.</a:t>
            </a: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1194 Oak Valley Drive, Suite 20</a:t>
            </a: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Ann </a:t>
            </a:r>
            <a:r>
              <a:rPr lang="en-US" sz="1800" i="1" dirty="0">
                <a:solidFill>
                  <a:schemeClr val="bg1"/>
                </a:solidFill>
              </a:rPr>
              <a:t>Arbor, </a:t>
            </a:r>
            <a:r>
              <a:rPr lang="en-US" sz="1800" i="1" dirty="0" smtClean="0">
                <a:solidFill>
                  <a:schemeClr val="bg1"/>
                </a:solidFill>
              </a:rPr>
              <a:t>Michigan  48108</a:t>
            </a:r>
          </a:p>
          <a:p>
            <a:pPr lvl="1" algn="l">
              <a:spcAft>
                <a:spcPct val="10000"/>
              </a:spcAft>
            </a:pPr>
            <a:endParaRPr lang="en-US" sz="10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>
                <a:solidFill>
                  <a:schemeClr val="bg1"/>
                </a:solidFill>
              </a:rPr>
              <a:t>Toll </a:t>
            </a:r>
            <a:r>
              <a:rPr lang="en-US" sz="1800" i="1" dirty="0" smtClean="0">
                <a:solidFill>
                  <a:schemeClr val="bg1"/>
                </a:solidFill>
              </a:rPr>
              <a:t>free (USA and Canada):  </a:t>
            </a:r>
            <a:r>
              <a:rPr lang="en-US" sz="1800" i="1" dirty="0">
                <a:solidFill>
                  <a:schemeClr val="bg1"/>
                </a:solidFill>
              </a:rPr>
              <a:t>(800) </a:t>
            </a:r>
            <a:r>
              <a:rPr lang="en-US" sz="1800" i="1" dirty="0" smtClean="0">
                <a:solidFill>
                  <a:schemeClr val="bg1"/>
                </a:solidFill>
              </a:rPr>
              <a:t>959-0329</a:t>
            </a: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Direct:  +1-734-769-0573</a:t>
            </a:r>
          </a:p>
          <a:p>
            <a:pPr lvl="1" algn="l">
              <a:spcAft>
                <a:spcPct val="10000"/>
              </a:spcAft>
            </a:pPr>
            <a:endParaRPr lang="en-US" sz="10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Service e-mail</a:t>
            </a:r>
            <a:r>
              <a:rPr lang="en-US" sz="1800" i="1" dirty="0">
                <a:solidFill>
                  <a:schemeClr val="bg1"/>
                </a:solidFill>
              </a:rPr>
              <a:t>: </a:t>
            </a:r>
            <a:r>
              <a:rPr lang="en-US" sz="1800" i="1" dirty="0" smtClean="0">
                <a:solidFill>
                  <a:schemeClr val="bg1"/>
                </a:solidFill>
                <a:hlinkClick r:id="rId3"/>
              </a:rPr>
              <a:t>service@gfg-inc.com</a:t>
            </a:r>
            <a:endParaRPr lang="en-US" sz="18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0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>
                <a:solidFill>
                  <a:schemeClr val="bg1"/>
                </a:solidFill>
              </a:rPr>
              <a:t>Internet: </a:t>
            </a:r>
            <a:r>
              <a:rPr lang="en-US" sz="1800" i="1" dirty="0">
                <a:solidFill>
                  <a:schemeClr val="bg1"/>
                </a:solidFill>
                <a:hlinkClick r:id="rId4"/>
              </a:rPr>
              <a:t>www.gfg-inc.com</a:t>
            </a:r>
            <a:endParaRPr lang="en-US" sz="18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0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Technical documentation and download site:  </a:t>
            </a:r>
            <a:r>
              <a:rPr lang="en-US" sz="1800" i="1" dirty="0" smtClean="0">
                <a:solidFill>
                  <a:schemeClr val="bg1"/>
                </a:solidFill>
                <a:hlinkClick r:id="rId5"/>
              </a:rPr>
              <a:t>www.goodforgas.com</a:t>
            </a:r>
            <a:endParaRPr lang="en-US" sz="18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800" i="1" dirty="0">
              <a:solidFill>
                <a:schemeClr val="bg1"/>
              </a:solidFill>
            </a:endParaRPr>
          </a:p>
          <a:p>
            <a:pPr algn="l">
              <a:lnSpc>
                <a:spcPct val="95000"/>
              </a:lnSpc>
              <a:spcAft>
                <a:spcPct val="10000"/>
              </a:spcAft>
            </a:pP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991682" name="Picture 2" descr="logoneu_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4" y="1716454"/>
            <a:ext cx="1852979" cy="195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2913" y="0"/>
            <a:ext cx="4395787" cy="1066800"/>
          </a:xfrm>
          <a:noFill/>
        </p:spPr>
        <p:txBody>
          <a:bodyPr anchor="ctr"/>
          <a:lstStyle/>
          <a:p>
            <a:r>
              <a:rPr lang="en-US" sz="2000" dirty="0" smtClean="0"/>
              <a:t>Questions?</a:t>
            </a:r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872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5" t="12215" r="7916" b="25780"/>
          <a:stretch>
            <a:fillRect/>
          </a:stretch>
        </p:blipFill>
        <p:spPr bwMode="auto">
          <a:xfrm rot="-2823201">
            <a:off x="2326481" y="1640682"/>
            <a:ext cx="47386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title"/>
          </p:nvPr>
        </p:nvSpPr>
        <p:spPr>
          <a:xfrm>
            <a:off x="4756638" y="158750"/>
            <a:ext cx="3709500" cy="812800"/>
          </a:xfrm>
        </p:spPr>
        <p:txBody>
          <a:bodyPr/>
          <a:lstStyle/>
          <a:p>
            <a:r>
              <a:rPr lang="en-US" sz="2000" dirty="0" smtClean="0"/>
              <a:t>G450 / G460 Advanced Service Procedures</a:t>
            </a:r>
          </a:p>
        </p:txBody>
      </p:sp>
      <p:sp>
        <p:nvSpPr>
          <p:cNvPr id="111619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Rectangle 6"/>
          <p:cNvSpPr>
            <a:spLocks noChangeArrowheads="1"/>
          </p:cNvSpPr>
          <p:nvPr/>
        </p:nvSpPr>
        <p:spPr bwMode="auto">
          <a:xfrm>
            <a:off x="609600" y="2935288"/>
            <a:ext cx="2322513" cy="2146666"/>
          </a:xfrm>
          <a:prstGeom prst="rect">
            <a:avLst/>
          </a:prstGeom>
          <a:solidFill>
            <a:srgbClr val="FF6D6D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21" name="Picture 2" descr="G 450 r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9863"/>
            <a:ext cx="28702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1D6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177" y="3067537"/>
            <a:ext cx="2154115" cy="183857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WARNING: Advanced service procedures  should only be undertaken by authorized personnel</a:t>
            </a:r>
          </a:p>
          <a:p>
            <a:endParaRPr lang="en-US" sz="1600" dirty="0"/>
          </a:p>
        </p:txBody>
      </p:sp>
      <p:pic>
        <p:nvPicPr>
          <p:cNvPr id="111623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7" t="-56242" r="7916" b="25780"/>
          <a:stretch>
            <a:fillRect/>
          </a:stretch>
        </p:blipFill>
        <p:spPr bwMode="auto">
          <a:xfrm rot="-2823201">
            <a:off x="350044" y="616744"/>
            <a:ext cx="7721600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2133600" y="173038"/>
            <a:ext cx="6373813" cy="609600"/>
          </a:xfrm>
        </p:spPr>
        <p:txBody>
          <a:bodyPr/>
          <a:lstStyle/>
          <a:p>
            <a:r>
              <a:rPr lang="en-US" sz="2000" dirty="0" smtClean="0"/>
              <a:t>Updating G450 / G460 Firmware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36563" y="1212850"/>
            <a:ext cx="4214812" cy="24844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You will need: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Latest firmware version to be installed  </a:t>
            </a:r>
          </a:p>
          <a:p>
            <a:pPr lvl="2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Latest version can be downloaded from </a:t>
            </a:r>
            <a:r>
              <a:rPr lang="en-US" sz="1800" dirty="0" smtClean="0">
                <a:solidFill>
                  <a:srgbClr val="00B0F0"/>
                </a:solidFill>
                <a:hlinkClick r:id="rId3"/>
              </a:rPr>
              <a:t>www.goodforgas.com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/>
              <a:t>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Charger cradle and data download interface cable </a:t>
            </a:r>
          </a:p>
          <a:p>
            <a:pPr lvl="2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Make sure the GfG drivers for the interface cable have been installed on your computer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22" name="Picture 2" descr="C:\Users\bhenderson\Desktop\Update pictures\IMG_6460.JPG"/>
          <p:cNvPicPr>
            <a:picLocks noChangeAspect="1" noChangeArrowheads="1"/>
          </p:cNvPicPr>
          <p:nvPr/>
        </p:nvPicPr>
        <p:blipFill rotWithShape="1">
          <a:blip r:embed="rId4"/>
          <a:srcRect l="5813" r="27509"/>
          <a:stretch/>
        </p:blipFill>
        <p:spPr bwMode="auto">
          <a:xfrm>
            <a:off x="5116513" y="881063"/>
            <a:ext cx="3244850" cy="365125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930662" y="5222631"/>
            <a:ext cx="1213338" cy="163536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669" name="Content Placeholder 2"/>
          <p:cNvSpPr>
            <a:spLocks noGrp="1"/>
          </p:cNvSpPr>
          <p:nvPr>
            <p:ph idx="1"/>
          </p:nvPr>
        </p:nvSpPr>
        <p:spPr>
          <a:xfrm>
            <a:off x="276225" y="1100138"/>
            <a:ext cx="3889375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Load the new “Update firmware”  application onto your computer </a:t>
            </a:r>
            <a:endParaRPr lang="en-US" sz="1600" dirty="0" smtClean="0"/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The latest version can be downloaded at </a:t>
            </a:r>
            <a:r>
              <a:rPr lang="en-US" sz="1600" dirty="0" smtClean="0">
                <a:hlinkClick r:id="rId3"/>
              </a:rPr>
              <a:t>www.goodforgas.com</a:t>
            </a:r>
            <a:endParaRPr lang="en-US" sz="16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Read the description of changes from the previous version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Decide whether to proceed with update </a:t>
            </a:r>
          </a:p>
        </p:txBody>
      </p:sp>
      <p:pic>
        <p:nvPicPr>
          <p:cNvPr id="185347" name="Picture 3" descr="C:\Users\bhenderson\Desktop\Update pictures\Update firmware description copy.jpg"/>
          <p:cNvPicPr>
            <a:picLocks noChangeAspect="1" noChangeArrowheads="1"/>
          </p:cNvPicPr>
          <p:nvPr/>
        </p:nvPicPr>
        <p:blipFill rotWithShape="1">
          <a:blip r:embed="rId4"/>
          <a:srcRect l="6278" t="4303" r="4751" b="33140"/>
          <a:stretch/>
        </p:blipFill>
        <p:spPr bwMode="auto">
          <a:xfrm>
            <a:off x="3898293" y="3141914"/>
            <a:ext cx="4148137" cy="300037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1" name="Title 1"/>
          <p:cNvSpPr>
            <a:spLocks noGrp="1"/>
          </p:cNvSpPr>
          <p:nvPr>
            <p:ph type="title"/>
          </p:nvPr>
        </p:nvSpPr>
        <p:spPr>
          <a:xfrm>
            <a:off x="1922463" y="125413"/>
            <a:ext cx="2730500" cy="781050"/>
          </a:xfrm>
        </p:spPr>
        <p:txBody>
          <a:bodyPr/>
          <a:lstStyle/>
          <a:p>
            <a:r>
              <a:rPr lang="en-US" sz="2000" dirty="0" smtClean="0"/>
              <a:t>Update firmware: Step 1</a:t>
            </a:r>
          </a:p>
        </p:txBody>
      </p:sp>
      <p:sp>
        <p:nvSpPr>
          <p:cNvPr id="113672" name="Line 4"/>
          <p:cNvSpPr>
            <a:spLocks noChangeShapeType="1"/>
          </p:cNvSpPr>
          <p:nvPr/>
        </p:nvSpPr>
        <p:spPr bwMode="auto">
          <a:xfrm flipV="1">
            <a:off x="0" y="939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394" name="Picture 2" descr="C:\Users\bhenderson\Desktop\Update pictures\Update firmware icon copy.jpg"/>
          <p:cNvPicPr>
            <a:picLocks noChangeAspect="1" noChangeArrowheads="1"/>
          </p:cNvPicPr>
          <p:nvPr/>
        </p:nvPicPr>
        <p:blipFill rotWithShape="1">
          <a:blip r:embed="rId5"/>
          <a:srcRect l="6460" t="5803" r="6294" b="6409"/>
          <a:stretch/>
        </p:blipFill>
        <p:spPr bwMode="auto">
          <a:xfrm>
            <a:off x="4960938" y="234464"/>
            <a:ext cx="3819525" cy="329406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95338" y="2755900"/>
            <a:ext cx="3551237" cy="3432175"/>
          </a:xfrm>
          <a:prstGeom prst="rect">
            <a:avLst/>
          </a:prstGeom>
          <a:solidFill>
            <a:srgbClr val="FF858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4691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614363"/>
          </a:xfrm>
        </p:spPr>
        <p:txBody>
          <a:bodyPr/>
          <a:lstStyle/>
          <a:p>
            <a:r>
              <a:rPr lang="en-US" sz="2000" dirty="0" smtClean="0"/>
              <a:t>Update firmware: Step 2</a:t>
            </a:r>
          </a:p>
        </p:txBody>
      </p:sp>
      <p:sp>
        <p:nvSpPr>
          <p:cNvPr id="114692" name="Content Placeholder 2"/>
          <p:cNvSpPr>
            <a:spLocks noGrp="1"/>
          </p:cNvSpPr>
          <p:nvPr>
            <p:ph idx="1"/>
          </p:nvPr>
        </p:nvSpPr>
        <p:spPr>
          <a:xfrm>
            <a:off x="344488" y="1027113"/>
            <a:ext cx="4041775" cy="4508500"/>
          </a:xfrm>
        </p:spPr>
        <p:txBody>
          <a:bodyPr/>
          <a:lstStyle/>
          <a:p>
            <a:r>
              <a:rPr lang="en-US" sz="1800" dirty="0" smtClean="0"/>
              <a:t>Connect download interface cable to cradle and connect cable to USB port in computer</a:t>
            </a:r>
          </a:p>
          <a:p>
            <a:r>
              <a:rPr lang="en-US" sz="1800" dirty="0" smtClean="0"/>
              <a:t>Turn instrument on then place in cradle</a:t>
            </a:r>
          </a:p>
          <a:p>
            <a:endParaRPr lang="en-US" sz="800" dirty="0" smtClean="0"/>
          </a:p>
          <a:p>
            <a:pPr lvl="1"/>
            <a:r>
              <a:rPr lang="en-US" sz="1800" dirty="0" smtClean="0"/>
              <a:t>Make sure neither the instrument or computer run out of power during update procedure</a:t>
            </a:r>
          </a:p>
          <a:p>
            <a:pPr lvl="1"/>
            <a:r>
              <a:rPr lang="en-US" sz="1800" dirty="0" smtClean="0"/>
              <a:t>Make sure battery gauge in LCD shows at least two segments</a:t>
            </a:r>
          </a:p>
          <a:p>
            <a:pPr lvl="1"/>
            <a:r>
              <a:rPr lang="en-US" sz="1800" dirty="0" smtClean="0"/>
              <a:t>Do not disconnect or disturb interface cable and instrument during update process 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925888"/>
            <a:ext cx="3014663" cy="14335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C:\Users\bhenderson\Desktop\Update pictures\IMG_6466.JPG"/>
          <p:cNvPicPr>
            <a:picLocks noChangeAspect="1" noChangeArrowheads="1"/>
          </p:cNvPicPr>
          <p:nvPr/>
        </p:nvPicPr>
        <p:blipFill rotWithShape="1">
          <a:blip r:embed="rId4"/>
          <a:srcRect l="2757" t="10052" r="13259"/>
          <a:stretch/>
        </p:blipFill>
        <p:spPr bwMode="auto">
          <a:xfrm>
            <a:off x="4678363" y="795338"/>
            <a:ext cx="3511550" cy="282098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696" name="Group 6"/>
          <p:cNvGrpSpPr>
            <a:grpSpLocks/>
          </p:cNvGrpSpPr>
          <p:nvPr/>
        </p:nvGrpSpPr>
        <p:grpSpPr bwMode="auto">
          <a:xfrm>
            <a:off x="5705475" y="4419600"/>
            <a:ext cx="1695450" cy="1508125"/>
            <a:chOff x="6301409" y="4035287"/>
            <a:chExt cx="1696277" cy="1508586"/>
          </a:xfrm>
        </p:grpSpPr>
        <p:sp>
          <p:nvSpPr>
            <p:cNvPr id="114697" name="Oval 7"/>
            <p:cNvSpPr>
              <a:spLocks noChangeArrowheads="1"/>
            </p:cNvSpPr>
            <p:nvPr/>
          </p:nvSpPr>
          <p:spPr bwMode="auto">
            <a:xfrm>
              <a:off x="6301409" y="4035287"/>
              <a:ext cx="490330" cy="437321"/>
            </a:xfrm>
            <a:prstGeom prst="ellipse">
              <a:avLst/>
            </a:prstGeom>
            <a:noFill/>
            <a:ln w="2222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698" name="Straight Connector 8"/>
            <p:cNvCxnSpPr>
              <a:cxnSpLocks noChangeShapeType="1"/>
              <a:stCxn id="114697" idx="4"/>
              <a:endCxn id="114699" idx="0"/>
            </p:cNvCxnSpPr>
            <p:nvPr/>
          </p:nvCxnSpPr>
          <p:spPr bwMode="auto">
            <a:xfrm>
              <a:off x="6546574" y="4472608"/>
              <a:ext cx="768625" cy="609600"/>
            </a:xfrm>
            <a:prstGeom prst="line">
              <a:avLst/>
            </a:prstGeom>
            <a:noFill/>
            <a:ln w="2222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699" name="TextBox 9"/>
            <p:cNvSpPr txBox="1">
              <a:spLocks noChangeArrowheads="1"/>
            </p:cNvSpPr>
            <p:nvPr/>
          </p:nvSpPr>
          <p:spPr bwMode="auto">
            <a:xfrm>
              <a:off x="6632712" y="5082208"/>
              <a:ext cx="1364974" cy="461665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  <a:effectLst>
              <a:outerShdw dist="101600" dir="2700000" algn="ctr" rotWithShape="0">
                <a:schemeClr val="bg1">
                  <a:lumMod val="50000"/>
                  <a:lumOff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dirty="0">
                  <a:solidFill>
                    <a:schemeClr val="bg1"/>
                  </a:solidFill>
                </a:rPr>
                <a:t>Battery power gauge</a:t>
              </a: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7930662" y="5222631"/>
            <a:ext cx="1213338" cy="163536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715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Content Placeholder 2"/>
          <p:cNvSpPr>
            <a:spLocks noGrp="1"/>
          </p:cNvSpPr>
          <p:nvPr>
            <p:ph idx="1"/>
          </p:nvPr>
        </p:nvSpPr>
        <p:spPr>
          <a:xfrm>
            <a:off x="173038" y="993775"/>
            <a:ext cx="3603625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Open G450 / G460 Update program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Select com port from pull down menu then click on “connect” button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Note: Correct com port is usually the one with the highest number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Choose desired set of languages from pull-down menu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G450 supports sets of three languages at a time as choices in on-board memory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G460 supports all available languages at same time in on-board memory</a:t>
            </a:r>
          </a:p>
        </p:txBody>
      </p:sp>
      <p:sp>
        <p:nvSpPr>
          <p:cNvPr id="115718" name="Title 1"/>
          <p:cNvSpPr>
            <a:spLocks noGrp="1"/>
          </p:cNvSpPr>
          <p:nvPr>
            <p:ph type="title"/>
          </p:nvPr>
        </p:nvSpPr>
        <p:spPr>
          <a:xfrm>
            <a:off x="1920875" y="238125"/>
            <a:ext cx="6388100" cy="557213"/>
          </a:xfrm>
        </p:spPr>
        <p:txBody>
          <a:bodyPr/>
          <a:lstStyle/>
          <a:p>
            <a:r>
              <a:rPr lang="en-US" sz="2000" dirty="0" smtClean="0"/>
              <a:t>Update firmware: Step 3</a:t>
            </a:r>
          </a:p>
        </p:txBody>
      </p:sp>
      <p:pic>
        <p:nvPicPr>
          <p:cNvPr id="185348" name="Picture 4" descr="C:\Users\bhenderson\Desktop\Update pictures\Update firmware choose language set copy.jpg"/>
          <p:cNvPicPr>
            <a:picLocks noChangeAspect="1" noChangeArrowheads="1"/>
          </p:cNvPicPr>
          <p:nvPr/>
        </p:nvPicPr>
        <p:blipFill rotWithShape="1">
          <a:blip r:embed="rId3"/>
          <a:srcRect l="8866" t="9511" r="7437" b="15429"/>
          <a:stretch/>
        </p:blipFill>
        <p:spPr bwMode="auto">
          <a:xfrm>
            <a:off x="3843338" y="3591909"/>
            <a:ext cx="4760912" cy="250031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49" name="Picture 5" descr="C:\Users\bhenderson\Desktop\Update pictures\Update firmware open com port copy.jpg"/>
          <p:cNvPicPr>
            <a:picLocks noChangeAspect="1" noChangeArrowheads="1"/>
          </p:cNvPicPr>
          <p:nvPr/>
        </p:nvPicPr>
        <p:blipFill rotWithShape="1">
          <a:blip r:embed="rId4"/>
          <a:srcRect l="8726" t="14004" r="6976" b="15290"/>
          <a:stretch/>
        </p:blipFill>
        <p:spPr bwMode="auto">
          <a:xfrm>
            <a:off x="3856038" y="842963"/>
            <a:ext cx="4730750" cy="246697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721" name="Group 21"/>
          <p:cNvGrpSpPr>
            <a:grpSpLocks/>
          </p:cNvGrpSpPr>
          <p:nvPr/>
        </p:nvGrpSpPr>
        <p:grpSpPr bwMode="auto">
          <a:xfrm>
            <a:off x="6453188" y="966788"/>
            <a:ext cx="1962150" cy="1893887"/>
            <a:chOff x="6453808" y="967409"/>
            <a:chExt cx="1961322" cy="1892899"/>
          </a:xfrm>
        </p:grpSpPr>
        <p:sp>
          <p:nvSpPr>
            <p:cNvPr id="115725" name="Oval 4"/>
            <p:cNvSpPr>
              <a:spLocks noChangeArrowheads="1"/>
            </p:cNvSpPr>
            <p:nvPr/>
          </p:nvSpPr>
          <p:spPr bwMode="auto">
            <a:xfrm>
              <a:off x="7924800" y="967409"/>
              <a:ext cx="490330" cy="437321"/>
            </a:xfrm>
            <a:prstGeom prst="ellipse">
              <a:avLst/>
            </a:prstGeom>
            <a:noFill/>
            <a:ln w="2222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5726" name="Straight Connector 8"/>
            <p:cNvCxnSpPr>
              <a:cxnSpLocks noChangeShapeType="1"/>
              <a:stCxn id="115725" idx="4"/>
              <a:endCxn id="115727" idx="0"/>
            </p:cNvCxnSpPr>
            <p:nvPr/>
          </p:nvCxnSpPr>
          <p:spPr bwMode="auto">
            <a:xfrm flipH="1">
              <a:off x="7136295" y="1404730"/>
              <a:ext cx="1033670" cy="993913"/>
            </a:xfrm>
            <a:prstGeom prst="line">
              <a:avLst/>
            </a:prstGeom>
            <a:noFill/>
            <a:ln w="2222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27" name="TextBox 14"/>
            <p:cNvSpPr txBox="1">
              <a:spLocks noChangeArrowheads="1"/>
            </p:cNvSpPr>
            <p:nvPr/>
          </p:nvSpPr>
          <p:spPr bwMode="auto">
            <a:xfrm>
              <a:off x="6453808" y="2398643"/>
              <a:ext cx="1364974" cy="461665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Com Port Connect Button</a:t>
              </a:r>
            </a:p>
          </p:txBody>
        </p:sp>
      </p:grpSp>
      <p:sp>
        <p:nvSpPr>
          <p:cNvPr id="115722" name="Oval 27"/>
          <p:cNvSpPr>
            <a:spLocks noChangeArrowheads="1"/>
          </p:cNvSpPr>
          <p:nvPr/>
        </p:nvSpPr>
        <p:spPr bwMode="auto">
          <a:xfrm>
            <a:off x="6300788" y="4035425"/>
            <a:ext cx="490537" cy="436563"/>
          </a:xfrm>
          <a:prstGeom prst="ellipse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5723" name="Straight Connector 28"/>
          <p:cNvCxnSpPr>
            <a:cxnSpLocks noChangeShapeType="1"/>
            <a:stCxn id="115722" idx="4"/>
            <a:endCxn id="115724" idx="0"/>
          </p:cNvCxnSpPr>
          <p:nvPr/>
        </p:nvCxnSpPr>
        <p:spPr bwMode="auto">
          <a:xfrm>
            <a:off x="6546850" y="4471988"/>
            <a:ext cx="768350" cy="609600"/>
          </a:xfrm>
          <a:prstGeom prst="line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24" name="TextBox 29"/>
          <p:cNvSpPr txBox="1">
            <a:spLocks noChangeArrowheads="1"/>
          </p:cNvSpPr>
          <p:nvPr/>
        </p:nvSpPr>
        <p:spPr bwMode="auto">
          <a:xfrm>
            <a:off x="6632575" y="5081588"/>
            <a:ext cx="1365250" cy="461962"/>
          </a:xfrm>
          <a:prstGeom prst="rect">
            <a:avLst/>
          </a:prstGeom>
          <a:solidFill>
            <a:srgbClr val="FFFFFF"/>
          </a:solidFill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Pull-down G450 language menu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930662" y="5222631"/>
            <a:ext cx="1213338" cy="163536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739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1" name="Title 1"/>
          <p:cNvSpPr>
            <a:spLocks noGrp="1"/>
          </p:cNvSpPr>
          <p:nvPr>
            <p:ph type="title"/>
          </p:nvPr>
        </p:nvSpPr>
        <p:spPr>
          <a:xfrm>
            <a:off x="1920875" y="238125"/>
            <a:ext cx="6388100" cy="557213"/>
          </a:xfrm>
        </p:spPr>
        <p:txBody>
          <a:bodyPr/>
          <a:lstStyle/>
          <a:p>
            <a:r>
              <a:rPr lang="en-US" sz="2000" dirty="0" smtClean="0"/>
              <a:t>Update firmware: Step 4</a:t>
            </a:r>
          </a:p>
        </p:txBody>
      </p:sp>
      <p:pic>
        <p:nvPicPr>
          <p:cNvPr id="186370" name="Picture 2" descr="C:\Users\bhenderson\Desktop\Update pictures\Update firmware green bar progress copy.jpg"/>
          <p:cNvPicPr>
            <a:picLocks noChangeAspect="1" noChangeArrowheads="1"/>
          </p:cNvPicPr>
          <p:nvPr/>
        </p:nvPicPr>
        <p:blipFill rotWithShape="1">
          <a:blip r:embed="rId3"/>
          <a:srcRect l="7615" t="10906" r="7931" b="13058"/>
          <a:stretch/>
        </p:blipFill>
        <p:spPr bwMode="auto">
          <a:xfrm>
            <a:off x="3827463" y="822325"/>
            <a:ext cx="4786312" cy="251777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3" name="Oval 4"/>
          <p:cNvSpPr>
            <a:spLocks noChangeArrowheads="1"/>
          </p:cNvSpPr>
          <p:nvPr/>
        </p:nvSpPr>
        <p:spPr bwMode="auto">
          <a:xfrm>
            <a:off x="5194300" y="1881188"/>
            <a:ext cx="490538" cy="438150"/>
          </a:xfrm>
          <a:prstGeom prst="ellipse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6744" name="Straight Connector 8"/>
          <p:cNvCxnSpPr>
            <a:cxnSpLocks noChangeShapeType="1"/>
            <a:stCxn id="116743" idx="4"/>
            <a:endCxn id="116745" idx="1"/>
          </p:cNvCxnSpPr>
          <p:nvPr/>
        </p:nvCxnSpPr>
        <p:spPr bwMode="auto">
          <a:xfrm>
            <a:off x="5440363" y="2319338"/>
            <a:ext cx="1357312" cy="388937"/>
          </a:xfrm>
          <a:prstGeom prst="line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45" name="TextBox 14"/>
          <p:cNvSpPr txBox="1">
            <a:spLocks noChangeArrowheads="1"/>
          </p:cNvSpPr>
          <p:nvPr/>
        </p:nvSpPr>
        <p:spPr bwMode="auto">
          <a:xfrm>
            <a:off x="6797675" y="2478088"/>
            <a:ext cx="1379538" cy="461962"/>
          </a:xfrm>
          <a:prstGeom prst="rect">
            <a:avLst/>
          </a:prstGeom>
          <a:solidFill>
            <a:srgbClr val="FFFFFF"/>
          </a:solidFill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“Start Update” Button</a:t>
            </a:r>
          </a:p>
        </p:txBody>
      </p:sp>
      <p:pic>
        <p:nvPicPr>
          <p:cNvPr id="186371" name="Picture 3" descr="C:\Users\bhenderson\Desktop\Update pictures\Update firmware complete copy.jpg"/>
          <p:cNvPicPr>
            <a:picLocks noChangeAspect="1" noChangeArrowheads="1"/>
          </p:cNvPicPr>
          <p:nvPr/>
        </p:nvPicPr>
        <p:blipFill rotWithShape="1">
          <a:blip r:embed="rId4"/>
          <a:srcRect l="7280" t="11056" r="8835" b="17201"/>
          <a:stretch/>
        </p:blipFill>
        <p:spPr bwMode="auto">
          <a:xfrm>
            <a:off x="3816350" y="3601434"/>
            <a:ext cx="4797425" cy="250507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688975" y="3763963"/>
            <a:ext cx="2795588" cy="1338262"/>
          </a:xfrm>
          <a:prstGeom prst="rect">
            <a:avLst/>
          </a:prstGeom>
          <a:solidFill>
            <a:srgbClr val="FF858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6748" name="Content Placeholder 2"/>
          <p:cNvSpPr>
            <a:spLocks noGrp="1"/>
          </p:cNvSpPr>
          <p:nvPr>
            <p:ph idx="1"/>
          </p:nvPr>
        </p:nvSpPr>
        <p:spPr>
          <a:xfrm>
            <a:off x="225425" y="1066800"/>
            <a:ext cx="3233738" cy="28289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sz="1800" smtClean="0"/>
              <a:t>Click on “Start Update” button</a:t>
            </a:r>
          </a:p>
          <a:p>
            <a:pPr lvl="1">
              <a:spcBef>
                <a:spcPct val="0"/>
              </a:spcBef>
              <a:spcAft>
                <a:spcPts val="800"/>
              </a:spcAft>
            </a:pPr>
            <a:r>
              <a:rPr lang="en-US" sz="1600" smtClean="0"/>
              <a:t>A green status bar will indicate progress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sz="1800" smtClean="0"/>
              <a:t>The instrument will turn itself back on in normal operation when the update is complete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endParaRPr lang="en-US" sz="1800" smtClean="0"/>
          </a:p>
          <a:p>
            <a:pPr lvl="1">
              <a:spcBef>
                <a:spcPct val="0"/>
              </a:spcBef>
              <a:spcAft>
                <a:spcPts val="800"/>
              </a:spcAft>
            </a:pPr>
            <a:r>
              <a:rPr lang="en-US" sz="1800" smtClean="0"/>
              <a:t>The instrument must be calibrated before it is put back into service!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" name="Title 1"/>
          <p:cNvSpPr>
            <a:spLocks noGrp="1"/>
          </p:cNvSpPr>
          <p:nvPr>
            <p:ph type="title"/>
          </p:nvPr>
        </p:nvSpPr>
        <p:spPr>
          <a:xfrm>
            <a:off x="4703885" y="339725"/>
            <a:ext cx="3605090" cy="557213"/>
          </a:xfrm>
        </p:spPr>
        <p:txBody>
          <a:bodyPr/>
          <a:lstStyle/>
          <a:p>
            <a:r>
              <a:rPr lang="en-US" sz="2000" dirty="0" smtClean="0"/>
              <a:t>Update firmware: If a problem is encountered</a:t>
            </a:r>
          </a:p>
        </p:txBody>
      </p:sp>
      <p:pic>
        <p:nvPicPr>
          <p:cNvPr id="186370" name="Picture 2" descr="C:\Users\bhenderson\Desktop\Update pictures\Update firmware green bar progress copy.jpg"/>
          <p:cNvPicPr>
            <a:picLocks noChangeAspect="1" noChangeArrowheads="1"/>
          </p:cNvPicPr>
          <p:nvPr/>
        </p:nvPicPr>
        <p:blipFill rotWithShape="1">
          <a:blip r:embed="rId3"/>
          <a:srcRect l="7615" t="10906" r="7931" b="13058"/>
          <a:stretch/>
        </p:blipFill>
        <p:spPr bwMode="auto">
          <a:xfrm>
            <a:off x="4016375" y="1330325"/>
            <a:ext cx="4786313" cy="251777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682625" y="3579448"/>
            <a:ext cx="2960688" cy="2593975"/>
          </a:xfrm>
          <a:prstGeom prst="rect">
            <a:avLst/>
          </a:prstGeom>
          <a:solidFill>
            <a:srgbClr val="FF858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766" name="Content Placeholder 2"/>
          <p:cNvSpPr>
            <a:spLocks noGrp="1"/>
          </p:cNvSpPr>
          <p:nvPr>
            <p:ph idx="1"/>
          </p:nvPr>
        </p:nvSpPr>
        <p:spPr>
          <a:xfrm>
            <a:off x="225425" y="1066800"/>
            <a:ext cx="3417888" cy="28289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sz="1800" dirty="0" smtClean="0"/>
              <a:t>A red status bar indicates a problem has been encountered 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sz="1800" dirty="0" smtClean="0"/>
              <a:t>Remove the instrument from the cradle, then replace in cradle and click on the start button to repeat the update process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endParaRPr lang="en-US" sz="800" dirty="0" smtClean="0"/>
          </a:p>
          <a:p>
            <a:pPr lvl="1">
              <a:spcBef>
                <a:spcPct val="0"/>
              </a:spcBef>
              <a:spcAft>
                <a:spcPts val="800"/>
              </a:spcAft>
            </a:pPr>
            <a:r>
              <a:rPr lang="en-US" sz="1800" dirty="0" smtClean="0"/>
              <a:t>If  the update application fails to restart the procedure,  try momentarily disconnecting the interface cable from the computer, and / or closing and restarting the update application  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470400" y="3411538"/>
            <a:ext cx="585788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1693863" y="-85725"/>
            <a:ext cx="6840537" cy="812800"/>
          </a:xfrm>
        </p:spPr>
        <p:txBody>
          <a:bodyPr/>
          <a:lstStyle/>
          <a:p>
            <a:r>
              <a:rPr lang="en-US" sz="2000" dirty="0" smtClean="0"/>
              <a:t>Returning the instrument to service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>
          <a:xfrm>
            <a:off x="344488" y="1090613"/>
            <a:ext cx="3763962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Calibrate ALL sensors in the instrument (whether or not they have been changed) before returning the instrument to service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It is best to let new sensors stabilize in the instrument for 30 minutes prior to calibration</a:t>
            </a:r>
          </a:p>
        </p:txBody>
      </p:sp>
      <p:sp>
        <p:nvSpPr>
          <p:cNvPr id="157700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6610" name="Picture 2" descr="C:\Users\bhenderson\Pictures\2011-04-26\066.JPG"/>
          <p:cNvPicPr>
            <a:picLocks noChangeAspect="1" noChangeArrowheads="1"/>
          </p:cNvPicPr>
          <p:nvPr/>
        </p:nvPicPr>
        <p:blipFill rotWithShape="1">
          <a:blip r:embed="rId3"/>
          <a:srcRect b="14044"/>
          <a:stretch/>
        </p:blipFill>
        <p:spPr bwMode="auto">
          <a:xfrm>
            <a:off x="4316413" y="815976"/>
            <a:ext cx="4097825" cy="46973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dist="10795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31216</TotalTime>
  <Words>474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Fireball</vt:lpstr>
      <vt:lpstr>PowerPoint Presentation</vt:lpstr>
      <vt:lpstr>G450 / G460 Advanced Service Procedures</vt:lpstr>
      <vt:lpstr>Updating G450 / G460 Firmware</vt:lpstr>
      <vt:lpstr>Update firmware: Step 1</vt:lpstr>
      <vt:lpstr>Update firmware: Step 2</vt:lpstr>
      <vt:lpstr>Update firmware: Step 3</vt:lpstr>
      <vt:lpstr>Update firmware: Step 4</vt:lpstr>
      <vt:lpstr>Update firmware: If a problem is encountered</vt:lpstr>
      <vt:lpstr>Returning the instrument to service</vt:lpstr>
      <vt:lpstr>Questions?</vt:lpstr>
    </vt:vector>
  </TitlesOfParts>
  <Company>BW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Presentation</dc:title>
  <dc:creator>Robert Henderson</dc:creator>
  <cp:lastModifiedBy>Bob Henderson</cp:lastModifiedBy>
  <cp:revision>1068</cp:revision>
  <cp:lastPrinted>2000-12-02T23:41:38Z</cp:lastPrinted>
  <dcterms:created xsi:type="dcterms:W3CDTF">1998-10-08T14:52:24Z</dcterms:created>
  <dcterms:modified xsi:type="dcterms:W3CDTF">2013-01-11T17:33:18Z</dcterms:modified>
</cp:coreProperties>
</file>