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6"/>
  </p:notesMasterIdLst>
  <p:handoutMasterIdLst>
    <p:handoutMasterId r:id="rId27"/>
  </p:handoutMasterIdLst>
  <p:sldIdLst>
    <p:sldId id="1199" r:id="rId2"/>
    <p:sldId id="1416" r:id="rId3"/>
    <p:sldId id="1423" r:id="rId4"/>
    <p:sldId id="1508" r:id="rId5"/>
    <p:sldId id="1376" r:id="rId6"/>
    <p:sldId id="1507" r:id="rId7"/>
    <p:sldId id="1422" r:id="rId8"/>
    <p:sldId id="1421" r:id="rId9"/>
    <p:sldId id="1458" r:id="rId10"/>
    <p:sldId id="1461" r:id="rId11"/>
    <p:sldId id="1462" r:id="rId12"/>
    <p:sldId id="1463" r:id="rId13"/>
    <p:sldId id="1464" r:id="rId14"/>
    <p:sldId id="1465" r:id="rId15"/>
    <p:sldId id="1466" r:id="rId16"/>
    <p:sldId id="1467" r:id="rId17"/>
    <p:sldId id="1468" r:id="rId18"/>
    <p:sldId id="1469" r:id="rId19"/>
    <p:sldId id="1470" r:id="rId20"/>
    <p:sldId id="1471" r:id="rId21"/>
    <p:sldId id="1472" r:id="rId22"/>
    <p:sldId id="1473" r:id="rId23"/>
    <p:sldId id="1428" r:id="rId24"/>
    <p:sldId id="1359" r:id="rId25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8585"/>
    <a:srgbClr val="C1DAFF"/>
    <a:srgbClr val="0075CC"/>
    <a:srgbClr val="FF6D6D"/>
    <a:srgbClr val="00FF00"/>
    <a:srgbClr val="5864C0"/>
    <a:srgbClr val="FFE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95396" autoAdjust="0"/>
  </p:normalViewPr>
  <p:slideViewPr>
    <p:cSldViewPr snapToGrid="0">
      <p:cViewPr>
        <p:scale>
          <a:sx n="87" d="100"/>
          <a:sy n="87" d="100"/>
        </p:scale>
        <p:origin x="-1190" y="-67"/>
      </p:cViewPr>
      <p:guideLst>
        <p:guide orient="horz" pos="1014"/>
        <p:guide pos="4558"/>
      </p:guideLst>
    </p:cSldViewPr>
  </p:slideViewPr>
  <p:outlineViewPr>
    <p:cViewPr>
      <p:scale>
        <a:sx n="33" d="100"/>
        <a:sy n="33" d="100"/>
      </p:scale>
      <p:origin x="0" y="7862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302" y="-60"/>
      </p:cViewPr>
      <p:guideLst>
        <p:guide orient="horz" pos="3024"/>
        <p:guide pos="2305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955088"/>
            <a:ext cx="73152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3" tIns="47417" rIns="94833" bIns="47417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 i="1">
                <a:latin typeface="Arial Narrow" pitchFamily="34" charset="0"/>
              </a:defRPr>
            </a:lvl1pPr>
          </a:lstStyle>
          <a:p>
            <a:pPr>
              <a:defRPr/>
            </a:pPr>
            <a:fld id="{60882DED-F042-4DC5-993D-003DD085B1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478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3" tIns="47417" rIns="94833" bIns="47417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3" tIns="47417" rIns="94833" bIns="47417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9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3" tIns="47417" rIns="94833" bIns="474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3" tIns="47417" rIns="94833" bIns="47417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3" tIns="47417" rIns="94833" bIns="47417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A7A200C6-351A-4C99-B71C-F71E76B073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976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E6770E7-37D7-4ACF-82CB-D93457A7FBBE}" type="slidenum">
              <a:rPr lang="en-US" altLang="en-US" sz="1200" b="0" smtClean="0">
                <a:latin typeface="Times New Roman" pitchFamily="18" charset="0"/>
              </a:rPr>
              <a:pPr/>
              <a:t>1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9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99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3951FE0-3C78-460E-98AA-F4D81A1A1E2A}" type="slidenum">
              <a:rPr lang="en-US" altLang="en-US" sz="1200" b="0" smtClean="0">
                <a:latin typeface="Times New Roman" pitchFamily="18" charset="0"/>
              </a:rPr>
              <a:pPr/>
              <a:t>10</a:t>
            </a:fld>
            <a:endParaRPr lang="en-US" altLang="en-US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0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00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22E46E0-235C-47AA-A12E-A60E0839DD39}" type="slidenum">
              <a:rPr lang="en-US" altLang="en-US" sz="1200" b="0" smtClean="0">
                <a:latin typeface="Times New Roman" pitchFamily="18" charset="0"/>
              </a:rPr>
              <a:pPr/>
              <a:t>11</a:t>
            </a:fld>
            <a:endParaRPr lang="en-US" altLang="en-US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1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01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ED668D7-95C1-4F12-94CE-1FB1594977F5}" type="slidenum">
              <a:rPr lang="en-US" altLang="en-US" sz="1200" b="0" smtClean="0">
                <a:latin typeface="Times New Roman" pitchFamily="18" charset="0"/>
              </a:rPr>
              <a:pPr/>
              <a:t>12</a:t>
            </a:fld>
            <a:endParaRPr lang="en-US" altLang="en-US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2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02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92FE59C-BCBE-4665-915B-98BA41978DF1}" type="slidenum">
              <a:rPr lang="en-US" altLang="en-US" sz="1200" b="0" smtClean="0">
                <a:latin typeface="Times New Roman" pitchFamily="18" charset="0"/>
              </a:rPr>
              <a:pPr/>
              <a:t>13</a:t>
            </a:fld>
            <a:endParaRPr lang="en-US" altLang="en-US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3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03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028A0DE-4D45-4DB8-9210-3E082FE7E03B}" type="slidenum">
              <a:rPr lang="en-US" altLang="en-US" sz="1200" b="0" smtClean="0">
                <a:latin typeface="Times New Roman" pitchFamily="18" charset="0"/>
              </a:rPr>
              <a:pPr/>
              <a:t>14</a:t>
            </a:fld>
            <a:endParaRPr lang="en-US" altLang="en-US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4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04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35D4628-E10F-4017-9846-A1FFE82E83CB}" type="slidenum">
              <a:rPr lang="en-US" altLang="en-US" sz="1200" b="0" smtClean="0">
                <a:latin typeface="Times New Roman" pitchFamily="18" charset="0"/>
              </a:rPr>
              <a:pPr/>
              <a:t>15</a:t>
            </a:fld>
            <a:endParaRPr lang="en-US" altLang="en-US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5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05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412D99F-96C9-441E-B1DF-6F82DFEFE357}" type="slidenum">
              <a:rPr lang="en-US" altLang="en-US" sz="1200" b="0" smtClean="0">
                <a:latin typeface="Times New Roman" pitchFamily="18" charset="0"/>
              </a:rPr>
              <a:pPr/>
              <a:t>16</a:t>
            </a:fld>
            <a:endParaRPr lang="en-US" altLang="en-US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6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06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5961F97-F7CA-494F-8352-0281D55E0C2D}" type="slidenum">
              <a:rPr lang="en-US" altLang="en-US" sz="1200" b="0" smtClean="0">
                <a:latin typeface="Times New Roman" pitchFamily="18" charset="0"/>
              </a:rPr>
              <a:pPr/>
              <a:t>17</a:t>
            </a:fld>
            <a:endParaRPr lang="en-US" altLang="en-US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07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A2AFF4C-1C43-453D-9AA9-BC8A586A135E}" type="slidenum">
              <a:rPr lang="en-US" altLang="en-US" sz="1200" b="0" smtClean="0">
                <a:latin typeface="Times New Roman" pitchFamily="18" charset="0"/>
              </a:rPr>
              <a:pPr/>
              <a:t>18</a:t>
            </a:fld>
            <a:endParaRPr lang="en-US" altLang="en-US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8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08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C663F72-CE48-4298-ABFF-E158FB881B7D}" type="slidenum">
              <a:rPr lang="en-US" altLang="en-US" sz="1200" b="0" smtClean="0">
                <a:latin typeface="Times New Roman" pitchFamily="18" charset="0"/>
              </a:rPr>
              <a:pPr/>
              <a:t>19</a:t>
            </a:fld>
            <a:endParaRPr lang="en-US" altLang="en-US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E9CED84-0FDF-4F7C-AA90-34DE57471233}" type="slidenum">
              <a:rPr lang="en-US" altLang="en-US" sz="1200" b="0" smtClean="0">
                <a:latin typeface="Times New Roman" pitchFamily="18" charset="0"/>
              </a:rPr>
              <a:pPr/>
              <a:t>2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9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09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FED92D0-53FC-4D9E-9481-7F1B9FC806C1}" type="slidenum">
              <a:rPr lang="en-US" altLang="en-US" sz="1200" b="0" smtClean="0">
                <a:latin typeface="Times New Roman" pitchFamily="18" charset="0"/>
              </a:rPr>
              <a:pPr/>
              <a:t>20</a:t>
            </a:fld>
            <a:endParaRPr lang="en-US" altLang="en-US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10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0260477-6C25-495D-BF3E-951240885C1A}" type="slidenum">
              <a:rPr lang="en-US" altLang="en-US" sz="1200" b="0" smtClean="0">
                <a:latin typeface="Times New Roman" pitchFamily="18" charset="0"/>
              </a:rPr>
              <a:pPr/>
              <a:t>21</a:t>
            </a:fld>
            <a:endParaRPr lang="en-US" altLang="en-US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1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11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7E72B21-A7CF-415F-921C-EC417E8D0BD0}" type="slidenum">
              <a:rPr lang="en-US" altLang="en-US" sz="1200" b="0" smtClean="0">
                <a:latin typeface="Times New Roman" pitchFamily="18" charset="0"/>
              </a:rPr>
              <a:pPr/>
              <a:t>22</a:t>
            </a:fld>
            <a:endParaRPr lang="en-US" altLang="en-US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6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16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B67D5AC-A0B7-41C0-AE04-24C366BC5496}" type="slidenum">
              <a:rPr lang="en-US" altLang="en-US" sz="1200" b="0" smtClean="0">
                <a:latin typeface="Times New Roman" pitchFamily="18" charset="0"/>
              </a:rPr>
              <a:pPr/>
              <a:t>23</a:t>
            </a:fld>
            <a:endParaRPr lang="en-US" altLang="en-US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C87CA2B-0F9A-492E-8025-7CF367B8F9DD}" type="slidenum">
              <a:rPr lang="en-US" altLang="en-US" sz="1200" b="0" smtClean="0">
                <a:latin typeface="Times New Roman" pitchFamily="18" charset="0"/>
              </a:rPr>
              <a:pPr/>
              <a:t>24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317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C2683D9-9681-47D5-8ED7-D48D2D6C9C42}" type="slidenum">
              <a:rPr lang="en-US" altLang="en-US" sz="1200" b="0" smtClean="0">
                <a:latin typeface="Times New Roman" pitchFamily="18" charset="0"/>
              </a:rPr>
              <a:pPr/>
              <a:t>3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C84FBFD-292C-478C-B4F8-42EEE82AFA77}" type="slidenum">
              <a:rPr lang="en-US" altLang="en-US" sz="1200" b="0" smtClean="0">
                <a:latin typeface="Times New Roman" pitchFamily="18" charset="0"/>
              </a:rPr>
              <a:pPr/>
              <a:t>4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84933C0-F269-4A50-AAC0-1737544A7CCE}" type="slidenum">
              <a:rPr lang="en-US" altLang="en-US" sz="1200" b="0" smtClean="0">
                <a:latin typeface="Times New Roman" pitchFamily="18" charset="0"/>
              </a:rPr>
              <a:pPr/>
              <a:t>5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60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AFD4BAA-6E34-4C67-B8EC-73665E9721E2}" type="slidenum">
              <a:rPr lang="en-US" altLang="en-US" sz="1200" b="0" smtClean="0">
                <a:latin typeface="Times New Roman" pitchFamily="18" charset="0"/>
              </a:rPr>
              <a:pPr/>
              <a:t>6</a:t>
            </a:fld>
            <a:endParaRPr lang="en-US" altLang="en-US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73161F5-C50A-4693-9534-C654AE0814E2}" type="slidenum">
              <a:rPr lang="en-US" altLang="en-US" sz="1200" b="0" smtClean="0">
                <a:latin typeface="Times New Roman" pitchFamily="18" charset="0"/>
              </a:rPr>
              <a:pPr/>
              <a:t>7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B1B7B6A-BD32-4DD9-B3F2-48D3CD3B323F}" type="slidenum">
              <a:rPr lang="en-US" altLang="en-US" sz="1200" b="0" smtClean="0">
                <a:latin typeface="Times New Roman" pitchFamily="18" charset="0"/>
              </a:rPr>
              <a:pPr/>
              <a:t>8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0CA3FF-695B-48A9-9CB6-D06299AD4554}" type="slidenum">
              <a:rPr lang="en-US" altLang="en-US" sz="1200" b="0" smtClean="0">
                <a:latin typeface="Times New Roman" pitchFamily="18" charset="0"/>
              </a:rPr>
              <a:pPr/>
              <a:t>9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05479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Title- 32pt Arial Black Italic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143000"/>
            <a:ext cx="822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 (24pt Arial Bold Italic)</a:t>
            </a:r>
          </a:p>
          <a:p>
            <a:pPr lvl="1"/>
            <a:r>
              <a:rPr lang="en-US" dirty="0" smtClean="0"/>
              <a:t>Second level (20pt Arial Bold Italic)</a:t>
            </a:r>
          </a:p>
          <a:p>
            <a:pPr lvl="2"/>
            <a:r>
              <a:rPr lang="en-US" dirty="0" smtClean="0"/>
              <a:t>Third level (16pt Arial Bold Italic)</a:t>
            </a:r>
          </a:p>
        </p:txBody>
      </p:sp>
    </p:spTree>
    <p:extLst>
      <p:ext uri="{BB962C8B-B14F-4D97-AF65-F5344CB8AC3E}">
        <p14:creationId xmlns:p14="http://schemas.microsoft.com/office/powerpoint/2010/main" val="1841955226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163" y="101600"/>
            <a:ext cx="6756400" cy="812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054100"/>
            <a:ext cx="8407400" cy="4508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0871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7403201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163" y="101600"/>
            <a:ext cx="6756400" cy="812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488" y="1054100"/>
            <a:ext cx="4127500" cy="4508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054100"/>
            <a:ext cx="4127500" cy="4508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05825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95870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163" y="101600"/>
            <a:ext cx="6756400" cy="812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30344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81292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1039174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677174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488" y="1054100"/>
            <a:ext cx="8407400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681163" y="101600"/>
            <a:ext cx="67564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" name="Text Box 31"/>
          <p:cNvSpPr txBox="1">
            <a:spLocks noChangeArrowheads="1"/>
          </p:cNvSpPr>
          <p:nvPr userDrawn="1"/>
        </p:nvSpPr>
        <p:spPr bwMode="auto">
          <a:xfrm>
            <a:off x="296525" y="6399330"/>
            <a:ext cx="67957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January 12, 2013      	         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G460 PID sensor performance and maintenance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732240" y="6403921"/>
            <a:ext cx="1125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Slide </a:t>
            </a:r>
            <a:fld id="{BD5B90BF-C075-4DF9-A008-9EA91EE5B22A}" type="slidenum"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5" name="Picture 21" descr="Logo_500x468"/>
          <p:cNvPicPr>
            <a:picLocks noChangeAspect="1" noChangeArrowheads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380" y="5814265"/>
            <a:ext cx="1004076" cy="93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296524" y="6354325"/>
            <a:ext cx="7498080" cy="0"/>
          </a:xfrm>
          <a:prstGeom prst="line">
            <a:avLst/>
          </a:prstGeom>
          <a:noFill/>
          <a:ln w="31750" cap="flat" cmpd="sng" algn="ctr">
            <a:solidFill>
              <a:srgbClr val="8ED2FF"/>
            </a:solidFill>
            <a:prstDash val="solid"/>
          </a:ln>
          <a:effectLst/>
        </p:spPr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86" r:id="rId10"/>
  </p:sldLayoutIdLst>
  <p:transition spd="slow">
    <p:split orient="vert"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@gfg-inc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www.goodforgas.com/" TargetMode="External"/><Relationship Id="rId4" Type="http://schemas.openxmlformats.org/officeDocument/2006/relationships/hyperlink" Target="http://www.gfg-inc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pro.com/gasanalysis/pid-tech-plu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9144000" cy="5892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681655" y="215290"/>
            <a:ext cx="6023098" cy="533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r">
              <a:spcAft>
                <a:spcPct val="10000"/>
              </a:spcAft>
            </a:pPr>
            <a:r>
              <a:rPr lang="en-US" i="1" dirty="0" smtClean="0">
                <a:solidFill>
                  <a:schemeClr val="bg1"/>
                </a:solidFill>
              </a:rPr>
              <a:t>G460 PID sensor</a:t>
            </a:r>
          </a:p>
          <a:p>
            <a:pPr lvl="1" algn="r">
              <a:spcAft>
                <a:spcPct val="10000"/>
              </a:spcAft>
            </a:pPr>
            <a:r>
              <a:rPr lang="en-US" i="1" dirty="0" smtClean="0">
                <a:solidFill>
                  <a:schemeClr val="bg1"/>
                </a:solidFill>
              </a:rPr>
              <a:t>performance and maintenance </a:t>
            </a:r>
            <a:endParaRPr lang="en-US" i="1" dirty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endParaRPr lang="en-US" sz="1800" i="1" dirty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endParaRPr lang="en-US" sz="1800" i="1" dirty="0" smtClean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r>
              <a:rPr lang="en-US" sz="1800" i="1" dirty="0" smtClean="0">
                <a:solidFill>
                  <a:schemeClr val="bg1"/>
                </a:solidFill>
              </a:rPr>
              <a:t>GfG </a:t>
            </a:r>
            <a:r>
              <a:rPr lang="en-US" sz="1800" i="1" dirty="0">
                <a:solidFill>
                  <a:schemeClr val="bg1"/>
                </a:solidFill>
              </a:rPr>
              <a:t>Instrumentation, </a:t>
            </a:r>
            <a:r>
              <a:rPr lang="en-US" sz="1800" i="1" dirty="0" smtClean="0">
                <a:solidFill>
                  <a:schemeClr val="bg1"/>
                </a:solidFill>
              </a:rPr>
              <a:t>Inc.</a:t>
            </a:r>
          </a:p>
          <a:p>
            <a:pPr lvl="1" algn="l">
              <a:spcAft>
                <a:spcPct val="10000"/>
              </a:spcAft>
            </a:pPr>
            <a:r>
              <a:rPr lang="en-US" sz="1800" i="1" dirty="0" smtClean="0">
                <a:solidFill>
                  <a:schemeClr val="bg1"/>
                </a:solidFill>
              </a:rPr>
              <a:t>1194 Oak Valley Drive, Suite 20</a:t>
            </a:r>
          </a:p>
          <a:p>
            <a:pPr lvl="1" algn="l">
              <a:spcAft>
                <a:spcPct val="10000"/>
              </a:spcAft>
            </a:pPr>
            <a:r>
              <a:rPr lang="en-US" sz="1800" i="1" dirty="0" smtClean="0">
                <a:solidFill>
                  <a:schemeClr val="bg1"/>
                </a:solidFill>
              </a:rPr>
              <a:t>Ann </a:t>
            </a:r>
            <a:r>
              <a:rPr lang="en-US" sz="1800" i="1" dirty="0">
                <a:solidFill>
                  <a:schemeClr val="bg1"/>
                </a:solidFill>
              </a:rPr>
              <a:t>Arbor, </a:t>
            </a:r>
            <a:r>
              <a:rPr lang="en-US" sz="1800" i="1" dirty="0" smtClean="0">
                <a:solidFill>
                  <a:schemeClr val="bg1"/>
                </a:solidFill>
              </a:rPr>
              <a:t>Michigan  48108</a:t>
            </a:r>
          </a:p>
          <a:p>
            <a:pPr lvl="1" algn="l">
              <a:spcAft>
                <a:spcPct val="10000"/>
              </a:spcAft>
            </a:pPr>
            <a:endParaRPr lang="en-US" sz="1000" i="1" dirty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r>
              <a:rPr lang="en-US" sz="1800" i="1" dirty="0">
                <a:solidFill>
                  <a:schemeClr val="bg1"/>
                </a:solidFill>
              </a:rPr>
              <a:t>Toll </a:t>
            </a:r>
            <a:r>
              <a:rPr lang="en-US" sz="1800" i="1" dirty="0" smtClean="0">
                <a:solidFill>
                  <a:schemeClr val="bg1"/>
                </a:solidFill>
              </a:rPr>
              <a:t>free (USA and Canada):  </a:t>
            </a:r>
            <a:r>
              <a:rPr lang="en-US" sz="1800" i="1" dirty="0">
                <a:solidFill>
                  <a:schemeClr val="bg1"/>
                </a:solidFill>
              </a:rPr>
              <a:t>(800) </a:t>
            </a:r>
            <a:r>
              <a:rPr lang="en-US" sz="1800" i="1" dirty="0" smtClean="0">
                <a:solidFill>
                  <a:schemeClr val="bg1"/>
                </a:solidFill>
              </a:rPr>
              <a:t>959-0329</a:t>
            </a:r>
          </a:p>
          <a:p>
            <a:pPr lvl="1" algn="l">
              <a:spcAft>
                <a:spcPct val="10000"/>
              </a:spcAft>
            </a:pPr>
            <a:r>
              <a:rPr lang="en-US" sz="1800" i="1" dirty="0" smtClean="0">
                <a:solidFill>
                  <a:schemeClr val="bg1"/>
                </a:solidFill>
              </a:rPr>
              <a:t>Direct:  +1-734-769-0573</a:t>
            </a:r>
          </a:p>
          <a:p>
            <a:pPr lvl="1" algn="l">
              <a:spcAft>
                <a:spcPct val="10000"/>
              </a:spcAft>
            </a:pPr>
            <a:endParaRPr lang="en-US" sz="1000" i="1" dirty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r>
              <a:rPr lang="en-US" sz="1800" i="1" dirty="0" smtClean="0">
                <a:solidFill>
                  <a:schemeClr val="bg1"/>
                </a:solidFill>
              </a:rPr>
              <a:t>Service e-mail</a:t>
            </a:r>
            <a:r>
              <a:rPr lang="en-US" sz="1800" i="1" dirty="0">
                <a:solidFill>
                  <a:schemeClr val="bg1"/>
                </a:solidFill>
              </a:rPr>
              <a:t>: </a:t>
            </a:r>
            <a:r>
              <a:rPr lang="en-US" sz="1800" i="1" dirty="0" smtClean="0">
                <a:solidFill>
                  <a:schemeClr val="bg1"/>
                </a:solidFill>
                <a:hlinkClick r:id="rId3"/>
              </a:rPr>
              <a:t>service@gfg-inc.com</a:t>
            </a:r>
            <a:endParaRPr lang="en-US" sz="1800" i="1" dirty="0" smtClean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endParaRPr lang="en-US" sz="1000" i="1" dirty="0" smtClean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r>
              <a:rPr lang="en-US" sz="1800" i="1" dirty="0">
                <a:solidFill>
                  <a:schemeClr val="bg1"/>
                </a:solidFill>
              </a:rPr>
              <a:t>Internet: </a:t>
            </a:r>
            <a:r>
              <a:rPr lang="en-US" sz="1800" i="1" dirty="0">
                <a:solidFill>
                  <a:schemeClr val="bg1"/>
                </a:solidFill>
                <a:hlinkClick r:id="rId4"/>
              </a:rPr>
              <a:t>www.gfg-inc.com</a:t>
            </a:r>
            <a:endParaRPr lang="en-US" sz="1800" i="1" dirty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endParaRPr lang="en-US" sz="1000" i="1" dirty="0" smtClean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r>
              <a:rPr lang="en-US" sz="1800" i="1" dirty="0" smtClean="0">
                <a:solidFill>
                  <a:schemeClr val="bg1"/>
                </a:solidFill>
              </a:rPr>
              <a:t>Technical documentation and download site:  </a:t>
            </a:r>
            <a:r>
              <a:rPr lang="en-US" sz="1800" i="1" dirty="0" smtClean="0">
                <a:solidFill>
                  <a:schemeClr val="bg1"/>
                </a:solidFill>
                <a:hlinkClick r:id="rId5"/>
              </a:rPr>
              <a:t>www.goodforgas.com</a:t>
            </a:r>
            <a:endParaRPr lang="en-US" sz="1800" i="1" dirty="0" smtClean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endParaRPr lang="en-US" sz="1800" i="1" dirty="0">
              <a:solidFill>
                <a:schemeClr val="bg1"/>
              </a:solidFill>
            </a:endParaRPr>
          </a:p>
          <a:p>
            <a:pPr algn="l">
              <a:lnSpc>
                <a:spcPct val="95000"/>
              </a:lnSpc>
              <a:spcAft>
                <a:spcPct val="10000"/>
              </a:spcAft>
            </a:pPr>
            <a:endParaRPr lang="en-US" sz="1800" i="1" dirty="0">
              <a:solidFill>
                <a:schemeClr val="bg1"/>
              </a:solidFill>
            </a:endParaRPr>
          </a:p>
        </p:txBody>
      </p:sp>
      <p:pic>
        <p:nvPicPr>
          <p:cNvPr id="1991682" name="Picture 2" descr="logoneu_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4" y="1716454"/>
            <a:ext cx="1852979" cy="195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9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9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905000" y="4295775"/>
            <a:ext cx="5343525" cy="1409700"/>
          </a:xfrm>
          <a:prstGeom prst="rect">
            <a:avLst/>
          </a:prstGeom>
          <a:solidFill>
            <a:srgbClr val="FF8585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0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G460 PID Maintenance</a:t>
            </a:r>
          </a:p>
        </p:txBody>
      </p:sp>
      <p:sp>
        <p:nvSpPr>
          <p:cNvPr id="140292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3" name="Content Placeholder 2"/>
          <p:cNvSpPr>
            <a:spLocks noGrp="1"/>
          </p:cNvSpPr>
          <p:nvPr>
            <p:ph idx="1"/>
          </p:nvPr>
        </p:nvSpPr>
        <p:spPr>
          <a:xfrm>
            <a:off x="325438" y="1044575"/>
            <a:ext cx="7789862" cy="51181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smtClean="0"/>
              <a:t>The following slides show the step-by-step procedure for cleaning the G460 PID 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smtClean="0"/>
              <a:t>The manufacturer of the PID lamp (Baseline-MOCON, Inc.) has also posted a training video at the following link: </a:t>
            </a:r>
          </a:p>
          <a:p>
            <a:pPr marL="857250" lvl="2" indent="0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sz="1800" u="sng" smtClean="0">
                <a:hlinkClick r:id="rId3"/>
              </a:rPr>
              <a:t>http://vimeopro.com/gasanalysis/pid-tech-plus</a:t>
            </a:r>
            <a:r>
              <a:rPr lang="en-US" sz="1800" smtClean="0"/>
              <a:t>  </a:t>
            </a:r>
          </a:p>
          <a:p>
            <a:pPr marL="857250" lvl="2" indent="0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sz="1800" smtClean="0"/>
              <a:t>The password is:  baseline11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smtClean="0"/>
              <a:t>G460 PID cleaning kit (PN 7740-026): includes replacement filters, lamp polishing pads, tweezers and compressor stick</a:t>
            </a:r>
          </a:p>
          <a:p>
            <a:pPr marL="1714500" lvl="4" indent="0">
              <a:spcBef>
                <a:spcPct val="0"/>
              </a:spcBef>
              <a:buFontTx/>
              <a:buNone/>
            </a:pPr>
            <a:r>
              <a:rPr lang="en-US" sz="1600" smtClean="0"/>
              <a:t>Note:  The appearance of the Baseline-MOCON</a:t>
            </a:r>
          </a:p>
          <a:p>
            <a:pPr marL="1714500" lvl="4" indent="0">
              <a:spcBef>
                <a:spcPct val="0"/>
              </a:spcBef>
              <a:buFontTx/>
              <a:buNone/>
            </a:pPr>
            <a:r>
              <a:rPr lang="en-US" sz="1600" smtClean="0"/>
              <a:t>“PID Plus” sensor in the video is slightly different </a:t>
            </a:r>
          </a:p>
          <a:p>
            <a:pPr marL="1714500" lvl="4" indent="0">
              <a:spcBef>
                <a:spcPct val="0"/>
              </a:spcBef>
              <a:buFontTx/>
              <a:buNone/>
            </a:pPr>
            <a:r>
              <a:rPr lang="en-US" sz="1600" smtClean="0"/>
              <a:t>from the GfG PID version.  The procedure for </a:t>
            </a:r>
          </a:p>
          <a:p>
            <a:pPr marL="1714500" lvl="4" indent="0">
              <a:spcBef>
                <a:spcPct val="0"/>
              </a:spcBef>
              <a:buFontTx/>
              <a:buNone/>
            </a:pPr>
            <a:r>
              <a:rPr lang="en-US" sz="1600" smtClean="0"/>
              <a:t>disassembly and cleaning the lamp is exactly the </a:t>
            </a:r>
          </a:p>
          <a:p>
            <a:pPr marL="1714500" lvl="4" indent="0">
              <a:spcBef>
                <a:spcPct val="0"/>
              </a:spcBef>
              <a:buFontTx/>
              <a:buNone/>
            </a:pPr>
            <a:r>
              <a:rPr lang="en-US" sz="1600" smtClean="0"/>
              <a:t>same, however.</a:t>
            </a:r>
            <a:endParaRPr lang="en-US" sz="1800" smtClean="0"/>
          </a:p>
        </p:txBody>
      </p:sp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xfrm>
            <a:off x="1662113" y="0"/>
            <a:ext cx="6756400" cy="812800"/>
          </a:xfrm>
        </p:spPr>
        <p:txBody>
          <a:bodyPr/>
          <a:lstStyle/>
          <a:p>
            <a:r>
              <a:rPr lang="en-US" sz="2000" dirty="0" smtClean="0"/>
              <a:t>G460 PID Maintenance Kit</a:t>
            </a:r>
          </a:p>
        </p:txBody>
      </p:sp>
      <p:sp>
        <p:nvSpPr>
          <p:cNvPr id="141315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708" t="11094" r="21667" b="8750"/>
          <a:stretch/>
        </p:blipFill>
        <p:spPr>
          <a:xfrm>
            <a:off x="4276725" y="892175"/>
            <a:ext cx="4505325" cy="4327525"/>
          </a:xfrm>
          <a:prstGeom prst="rect">
            <a:avLst/>
          </a:prstGeom>
          <a:ln w="3175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09850" y="5419725"/>
            <a:ext cx="2266950" cy="338138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i="1" dirty="0">
                <a:solidFill>
                  <a:schemeClr val="bg1"/>
                </a:solidFill>
              </a:rPr>
              <a:t>Lamp polishing pad</a:t>
            </a:r>
          </a:p>
        </p:txBody>
      </p:sp>
      <p:cxnSp>
        <p:nvCxnSpPr>
          <p:cNvPr id="141318" name="Straight Arrow Connector 6"/>
          <p:cNvCxnSpPr>
            <a:cxnSpLocks noChangeShapeType="1"/>
          </p:cNvCxnSpPr>
          <p:nvPr/>
        </p:nvCxnSpPr>
        <p:spPr bwMode="auto">
          <a:xfrm flipV="1">
            <a:off x="4876800" y="4743450"/>
            <a:ext cx="2000250" cy="838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428875" y="3981450"/>
            <a:ext cx="1590675" cy="338138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i="1" dirty="0">
                <a:solidFill>
                  <a:schemeClr val="bg1"/>
                </a:solidFill>
              </a:rPr>
              <a:t>Padded stick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43075" y="2981325"/>
            <a:ext cx="1895475" cy="584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i="1" dirty="0">
                <a:solidFill>
                  <a:schemeClr val="bg1"/>
                </a:solidFill>
              </a:rPr>
              <a:t>Outer filter (moisture barrier)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57475" y="2238375"/>
            <a:ext cx="1390650" cy="338138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i="1" dirty="0">
                <a:solidFill>
                  <a:schemeClr val="bg1"/>
                </a:solidFill>
              </a:rPr>
              <a:t>Inner filter</a:t>
            </a:r>
          </a:p>
        </p:txBody>
      </p:sp>
      <p:cxnSp>
        <p:nvCxnSpPr>
          <p:cNvPr id="141322" name="Straight Arrow Connector 13"/>
          <p:cNvCxnSpPr>
            <a:cxnSpLocks noChangeShapeType="1"/>
          </p:cNvCxnSpPr>
          <p:nvPr/>
        </p:nvCxnSpPr>
        <p:spPr bwMode="auto">
          <a:xfrm>
            <a:off x="4048125" y="2590800"/>
            <a:ext cx="1790700" cy="51435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323" name="Straight Arrow Connector 15"/>
          <p:cNvCxnSpPr>
            <a:cxnSpLocks noChangeShapeType="1"/>
          </p:cNvCxnSpPr>
          <p:nvPr/>
        </p:nvCxnSpPr>
        <p:spPr bwMode="auto">
          <a:xfrm>
            <a:off x="3629025" y="3152775"/>
            <a:ext cx="1695450" cy="276225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324" name="Straight Arrow Connector 18"/>
          <p:cNvCxnSpPr>
            <a:cxnSpLocks noChangeShapeType="1"/>
            <a:stCxn id="11" idx="3"/>
          </p:cNvCxnSpPr>
          <p:nvPr/>
        </p:nvCxnSpPr>
        <p:spPr bwMode="auto">
          <a:xfrm flipV="1">
            <a:off x="4019550" y="3895725"/>
            <a:ext cx="1247775" cy="25558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325" name="Content Placeholder 19"/>
          <p:cNvSpPr>
            <a:spLocks noGrp="1"/>
          </p:cNvSpPr>
          <p:nvPr>
            <p:ph idx="1"/>
          </p:nvPr>
        </p:nvSpPr>
        <p:spPr>
          <a:xfrm>
            <a:off x="325438" y="1130300"/>
            <a:ext cx="3789362" cy="889000"/>
          </a:xfrm>
        </p:spPr>
        <p:txBody>
          <a:bodyPr/>
          <a:lstStyle/>
          <a:p>
            <a:r>
              <a:rPr lang="en-US" smtClean="0"/>
              <a:t>PID maintenance kit components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Content Placeholder 19"/>
          <p:cNvSpPr>
            <a:spLocks noGrp="1"/>
          </p:cNvSpPr>
          <p:nvPr>
            <p:ph idx="1"/>
          </p:nvPr>
        </p:nvSpPr>
        <p:spPr>
          <a:xfrm>
            <a:off x="401638" y="1282700"/>
            <a:ext cx="2874962" cy="1317625"/>
          </a:xfrm>
        </p:spPr>
        <p:txBody>
          <a:bodyPr/>
          <a:lstStyle/>
          <a:p>
            <a:r>
              <a:rPr lang="en-US" sz="1800" smtClean="0"/>
              <a:t>Wear gloves when handling or disassembling PID</a:t>
            </a:r>
            <a:endParaRPr lang="en-US" smtClean="0"/>
          </a:p>
        </p:txBody>
      </p:sp>
      <p:sp>
        <p:nvSpPr>
          <p:cNvPr id="142339" name="Title 1"/>
          <p:cNvSpPr>
            <a:spLocks noGrp="1"/>
          </p:cNvSpPr>
          <p:nvPr>
            <p:ph type="title"/>
          </p:nvPr>
        </p:nvSpPr>
        <p:spPr>
          <a:xfrm>
            <a:off x="1662113" y="0"/>
            <a:ext cx="6756400" cy="812800"/>
          </a:xfrm>
        </p:spPr>
        <p:txBody>
          <a:bodyPr/>
          <a:lstStyle/>
          <a:p>
            <a:r>
              <a:rPr lang="en-US" sz="2000" dirty="0" smtClean="0"/>
              <a:t>G460 PID Maintenance Cautions</a:t>
            </a:r>
          </a:p>
        </p:txBody>
      </p:sp>
      <p:sp>
        <p:nvSpPr>
          <p:cNvPr id="142340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9663" b="13343"/>
          <a:stretch/>
        </p:blipFill>
        <p:spPr>
          <a:xfrm>
            <a:off x="3171825" y="869950"/>
            <a:ext cx="5610225" cy="3587750"/>
          </a:xfrm>
          <a:prstGeom prst="rect">
            <a:avLst/>
          </a:prstGeom>
          <a:ln w="3175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</p:pic>
      <p:sp>
        <p:nvSpPr>
          <p:cNvPr id="15" name="Rectangle 14"/>
          <p:cNvSpPr/>
          <p:nvPr/>
        </p:nvSpPr>
        <p:spPr bwMode="auto">
          <a:xfrm>
            <a:off x="609600" y="4210050"/>
            <a:ext cx="4133850" cy="1714500"/>
          </a:xfrm>
          <a:prstGeom prst="rect">
            <a:avLst/>
          </a:prstGeom>
          <a:solidFill>
            <a:srgbClr val="FF8585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2343" name="TextBox 5"/>
          <p:cNvSpPr txBox="1">
            <a:spLocks noChangeArrowheads="1"/>
          </p:cNvSpPr>
          <p:nvPr/>
        </p:nvSpPr>
        <p:spPr bwMode="auto">
          <a:xfrm>
            <a:off x="819150" y="4314825"/>
            <a:ext cx="38576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2" algn="l"/>
            <a:r>
              <a:rPr lang="en-US" sz="1800" i="1">
                <a:solidFill>
                  <a:schemeClr val="bg1"/>
                </a:solidFill>
              </a:rPr>
              <a:t>Note:  Direct contact between fingers and PID lamp, electrodes and other components can leave oils and contaminants behind that can degrade performance</a:t>
            </a:r>
          </a:p>
          <a:p>
            <a:pPr algn="l"/>
            <a:endParaRPr lang="en-US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>
          <a:xfrm>
            <a:off x="1628775" y="104775"/>
            <a:ext cx="3200400" cy="812800"/>
          </a:xfrm>
        </p:spPr>
        <p:txBody>
          <a:bodyPr/>
          <a:lstStyle/>
          <a:p>
            <a:r>
              <a:rPr lang="en-US" sz="2000" dirty="0" smtClean="0"/>
              <a:t>G460 PID Maintenance </a:t>
            </a:r>
          </a:p>
        </p:txBody>
      </p:sp>
      <p:sp>
        <p:nvSpPr>
          <p:cNvPr id="143363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64" name="Content Placeholder 19"/>
          <p:cNvSpPr>
            <a:spLocks noGrp="1"/>
          </p:cNvSpPr>
          <p:nvPr>
            <p:ph idx="1"/>
          </p:nvPr>
        </p:nvSpPr>
        <p:spPr>
          <a:xfrm>
            <a:off x="420688" y="1111250"/>
            <a:ext cx="4865687" cy="23272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Make sure instrument is turned off!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Remove battery, open housing, and CAREFULLY remove main board and display assembly exposing sensors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Remove PID sensor</a:t>
            </a:r>
          </a:p>
        </p:txBody>
      </p:sp>
      <p:pic>
        <p:nvPicPr>
          <p:cNvPr id="143365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7" t="2657" r="22916"/>
          <a:stretch>
            <a:fillRect/>
          </a:stretch>
        </p:blipFill>
        <p:spPr bwMode="auto">
          <a:xfrm>
            <a:off x="5248275" y="0"/>
            <a:ext cx="3467100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562600" y="4733925"/>
            <a:ext cx="1314450" cy="338138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i="1" dirty="0">
                <a:solidFill>
                  <a:schemeClr val="bg1"/>
                </a:solidFill>
              </a:rPr>
              <a:t>PID sensor</a:t>
            </a:r>
          </a:p>
        </p:txBody>
      </p:sp>
      <p:cxnSp>
        <p:nvCxnSpPr>
          <p:cNvPr id="143367" name="Straight Arrow Connector 16"/>
          <p:cNvCxnSpPr>
            <a:cxnSpLocks noChangeShapeType="1"/>
            <a:stCxn id="15" idx="0"/>
          </p:cNvCxnSpPr>
          <p:nvPr/>
        </p:nvCxnSpPr>
        <p:spPr bwMode="auto">
          <a:xfrm flipH="1" flipV="1">
            <a:off x="5915025" y="3790950"/>
            <a:ext cx="304800" cy="942975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r="22951" b="-492"/>
          <a:stretch/>
        </p:blipFill>
        <p:spPr>
          <a:xfrm>
            <a:off x="1225550" y="3248025"/>
            <a:ext cx="3289300" cy="2860675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</p:pic>
    </p:spTree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r="3012"/>
          <a:stretch>
            <a:fillRect/>
          </a:stretch>
        </p:blipFill>
        <p:spPr bwMode="auto">
          <a:xfrm>
            <a:off x="2962275" y="996950"/>
            <a:ext cx="618172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7" name="Title 1"/>
          <p:cNvSpPr>
            <a:spLocks noGrp="1"/>
          </p:cNvSpPr>
          <p:nvPr>
            <p:ph type="title"/>
          </p:nvPr>
        </p:nvSpPr>
        <p:spPr>
          <a:xfrm>
            <a:off x="1662113" y="114300"/>
            <a:ext cx="6756400" cy="812800"/>
          </a:xfrm>
        </p:spPr>
        <p:txBody>
          <a:bodyPr/>
          <a:lstStyle/>
          <a:p>
            <a:r>
              <a:rPr lang="en-US" sz="2000" dirty="0" smtClean="0"/>
              <a:t>G460 PID Maintenance</a:t>
            </a:r>
          </a:p>
        </p:txBody>
      </p:sp>
      <p:sp>
        <p:nvSpPr>
          <p:cNvPr id="144388" name="Line 8"/>
          <p:cNvSpPr>
            <a:spLocks noChangeShapeType="1"/>
          </p:cNvSpPr>
          <p:nvPr/>
        </p:nvSpPr>
        <p:spPr bwMode="auto">
          <a:xfrm>
            <a:off x="0" y="999392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89" name="Content Placeholder 19"/>
          <p:cNvSpPr>
            <a:spLocks noGrp="1"/>
          </p:cNvSpPr>
          <p:nvPr>
            <p:ph idx="1"/>
          </p:nvPr>
        </p:nvSpPr>
        <p:spPr>
          <a:xfrm>
            <a:off x="354013" y="1216025"/>
            <a:ext cx="3446462" cy="889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800" smtClean="0"/>
              <a:t>Use tweezers to pry       the top off of the sensor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800" smtClean="0"/>
              <a:t>Position the tweezers next to the cap opening  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800" smtClean="0"/>
              <a:t>Remove the sensor cap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682" r="10599" b="14516"/>
          <a:stretch/>
        </p:blipFill>
        <p:spPr>
          <a:xfrm>
            <a:off x="885825" y="3225800"/>
            <a:ext cx="4276725" cy="2946400"/>
          </a:xfrm>
          <a:prstGeom prst="rect">
            <a:avLst/>
          </a:prstGeom>
          <a:solidFill>
            <a:srgbClr val="FFFFFF"/>
          </a:solidFill>
          <a:ln w="31750">
            <a:solidFill>
              <a:schemeClr val="bg1"/>
            </a:solidFill>
          </a:ln>
          <a:effectLst>
            <a:outerShdw blurRad="50800"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</p:pic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>
          <a:xfrm>
            <a:off x="1719263" y="142875"/>
            <a:ext cx="2347912" cy="812800"/>
          </a:xfrm>
        </p:spPr>
        <p:txBody>
          <a:bodyPr/>
          <a:lstStyle/>
          <a:p>
            <a:r>
              <a:rPr lang="en-US" sz="2000" dirty="0" smtClean="0"/>
              <a:t>G460 PID Maintenance</a:t>
            </a:r>
          </a:p>
        </p:txBody>
      </p:sp>
      <p:sp>
        <p:nvSpPr>
          <p:cNvPr id="145411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2" name="Content Placeholder 19"/>
          <p:cNvSpPr>
            <a:spLocks noGrp="1"/>
          </p:cNvSpPr>
          <p:nvPr>
            <p:ph idx="1"/>
          </p:nvPr>
        </p:nvSpPr>
        <p:spPr>
          <a:xfrm>
            <a:off x="744538" y="1320800"/>
            <a:ext cx="3227387" cy="889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smtClean="0"/>
              <a:t>Remove filters (inner and outer)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smtClean="0"/>
              <a:t>Remove spacer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525" y="561975"/>
            <a:ext cx="4524375" cy="3016250"/>
          </a:xfrm>
          <a:prstGeom prst="rect">
            <a:avLst/>
          </a:prstGeom>
          <a:ln w="3175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16858" b="21158"/>
          <a:stretch/>
        </p:blipFill>
        <p:spPr>
          <a:xfrm>
            <a:off x="873125" y="3048000"/>
            <a:ext cx="3756025" cy="3051175"/>
          </a:xfrm>
          <a:prstGeom prst="rect">
            <a:avLst/>
          </a:prstGeom>
          <a:ln w="3175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</p:pic>
    </p:spTree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>
          <a:xfrm>
            <a:off x="1719263" y="142875"/>
            <a:ext cx="2347912" cy="812800"/>
          </a:xfrm>
        </p:spPr>
        <p:txBody>
          <a:bodyPr/>
          <a:lstStyle/>
          <a:p>
            <a:r>
              <a:rPr lang="en-US" sz="2000" dirty="0" smtClean="0"/>
              <a:t>G460 PID Maintenance</a:t>
            </a:r>
          </a:p>
        </p:txBody>
      </p:sp>
      <p:sp>
        <p:nvSpPr>
          <p:cNvPr id="146435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36" name="Content Placeholder 19"/>
          <p:cNvSpPr>
            <a:spLocks noGrp="1"/>
          </p:cNvSpPr>
          <p:nvPr>
            <p:ph idx="1"/>
          </p:nvPr>
        </p:nvSpPr>
        <p:spPr>
          <a:xfrm>
            <a:off x="620713" y="1196975"/>
            <a:ext cx="3598862" cy="12223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smtClean="0"/>
              <a:t>Gently remove sensor PCB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smtClean="0"/>
              <a:t>Grip at back of board    (near pins)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78" t="4139" r="16960"/>
          <a:stretch/>
        </p:blipFill>
        <p:spPr>
          <a:xfrm>
            <a:off x="4286250" y="415925"/>
            <a:ext cx="4400550" cy="3409950"/>
          </a:xfrm>
          <a:prstGeom prst="rect">
            <a:avLst/>
          </a:prstGeom>
          <a:solidFill>
            <a:srgbClr val="FFFFFF"/>
          </a:solidFill>
          <a:ln w="3175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5666" b="1"/>
          <a:stretch/>
        </p:blipFill>
        <p:spPr>
          <a:xfrm>
            <a:off x="755650" y="2762250"/>
            <a:ext cx="3854450" cy="3309938"/>
          </a:xfrm>
          <a:prstGeom prst="rect">
            <a:avLst/>
          </a:prstGeom>
          <a:solidFill>
            <a:srgbClr val="FFFFFF"/>
          </a:solidFill>
          <a:ln w="3175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</p:pic>
    </p:spTree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/>
          </p:nvPr>
        </p:nvSpPr>
        <p:spPr>
          <a:xfrm>
            <a:off x="1719263" y="0"/>
            <a:ext cx="6710362" cy="812800"/>
          </a:xfrm>
        </p:spPr>
        <p:txBody>
          <a:bodyPr/>
          <a:lstStyle/>
          <a:p>
            <a:r>
              <a:rPr lang="en-US" sz="2000" dirty="0" smtClean="0"/>
              <a:t>G460 PID Maintenance</a:t>
            </a:r>
          </a:p>
        </p:txBody>
      </p:sp>
      <p:sp>
        <p:nvSpPr>
          <p:cNvPr id="147459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0" name="Content Placeholder 19"/>
          <p:cNvSpPr>
            <a:spLocks noGrp="1"/>
          </p:cNvSpPr>
          <p:nvPr>
            <p:ph idx="1"/>
          </p:nvPr>
        </p:nvSpPr>
        <p:spPr>
          <a:xfrm>
            <a:off x="525463" y="1177925"/>
            <a:ext cx="3360737" cy="889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Use tweezers to GENTLY pry the lamp out of the sensor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Do not touch window or body of lamp with naked fingers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8041"/>
          <a:stretch/>
        </p:blipFill>
        <p:spPr>
          <a:xfrm>
            <a:off x="4152900" y="841375"/>
            <a:ext cx="4638675" cy="3773488"/>
          </a:xfrm>
          <a:prstGeom prst="rect">
            <a:avLst/>
          </a:prstGeom>
          <a:solidFill>
            <a:srgbClr val="FFFFFF"/>
          </a:solidFill>
          <a:ln w="3175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-453" t="18489" r="7294" b="10537"/>
          <a:stretch/>
        </p:blipFill>
        <p:spPr>
          <a:xfrm>
            <a:off x="577850" y="2962275"/>
            <a:ext cx="3670300" cy="3186113"/>
          </a:xfrm>
          <a:prstGeom prst="rect">
            <a:avLst/>
          </a:prstGeom>
          <a:solidFill>
            <a:srgbClr val="FFFFFF"/>
          </a:solidFill>
          <a:ln w="3175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</p:pic>
    </p:spTree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>
          <a:xfrm>
            <a:off x="1719263" y="87920"/>
            <a:ext cx="6710362" cy="812800"/>
          </a:xfrm>
        </p:spPr>
        <p:txBody>
          <a:bodyPr/>
          <a:lstStyle/>
          <a:p>
            <a:r>
              <a:rPr lang="en-US" sz="2000" dirty="0" smtClean="0"/>
              <a:t>G460 PID Maintenance</a:t>
            </a:r>
          </a:p>
        </p:txBody>
      </p:sp>
      <p:sp>
        <p:nvSpPr>
          <p:cNvPr id="148483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84" name="Content Placeholder 19"/>
          <p:cNvSpPr>
            <a:spLocks noGrp="1"/>
          </p:cNvSpPr>
          <p:nvPr>
            <p:ph idx="1"/>
          </p:nvPr>
        </p:nvSpPr>
        <p:spPr>
          <a:xfrm>
            <a:off x="525463" y="1177925"/>
            <a:ext cx="3360737" cy="889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smtClean="0"/>
              <a:t>Use circular motion to polish face of lamp window with polishing pad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690" b="19956"/>
          <a:stretch/>
        </p:blipFill>
        <p:spPr>
          <a:xfrm>
            <a:off x="3257550" y="2009775"/>
            <a:ext cx="5362575" cy="3476625"/>
          </a:xfrm>
          <a:prstGeom prst="rect">
            <a:avLst/>
          </a:prstGeom>
          <a:solidFill>
            <a:srgbClr val="FFFFFF"/>
          </a:solidFill>
          <a:ln w="3175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</p:pic>
      <p:grpSp>
        <p:nvGrpSpPr>
          <p:cNvPr id="148486" name="Group 115725"/>
          <p:cNvGrpSpPr>
            <a:grpSpLocks/>
          </p:cNvGrpSpPr>
          <p:nvPr/>
        </p:nvGrpSpPr>
        <p:grpSpPr bwMode="auto">
          <a:xfrm>
            <a:off x="1219200" y="2314575"/>
            <a:ext cx="1619250" cy="723900"/>
            <a:chOff x="561975" y="4743450"/>
            <a:chExt cx="1619250" cy="723900"/>
          </a:xfrm>
        </p:grpSpPr>
        <p:sp>
          <p:nvSpPr>
            <p:cNvPr id="148488" name="Oval 43"/>
            <p:cNvSpPr>
              <a:spLocks noChangeArrowheads="1"/>
            </p:cNvSpPr>
            <p:nvPr/>
          </p:nvSpPr>
          <p:spPr bwMode="auto">
            <a:xfrm>
              <a:off x="561975" y="4876800"/>
              <a:ext cx="1619250" cy="590550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89" name="Rectangle 115723"/>
            <p:cNvSpPr>
              <a:spLocks noChangeArrowheads="1"/>
            </p:cNvSpPr>
            <p:nvPr/>
          </p:nvSpPr>
          <p:spPr bwMode="auto">
            <a:xfrm>
              <a:off x="1009650" y="4743450"/>
              <a:ext cx="752475" cy="276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0" name="Isosceles Triangle 115724"/>
            <p:cNvSpPr>
              <a:spLocks noChangeArrowheads="1"/>
            </p:cNvSpPr>
            <p:nvPr/>
          </p:nvSpPr>
          <p:spPr bwMode="auto">
            <a:xfrm rot="-4650649">
              <a:off x="1566861" y="4814890"/>
              <a:ext cx="238125" cy="1905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48487" name="Straight Connector 115727"/>
          <p:cNvCxnSpPr>
            <a:cxnSpLocks noChangeShapeType="1"/>
          </p:cNvCxnSpPr>
          <p:nvPr/>
        </p:nvCxnSpPr>
        <p:spPr bwMode="auto">
          <a:xfrm>
            <a:off x="2019300" y="2066925"/>
            <a:ext cx="9525" cy="160972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>
          <a:xfrm>
            <a:off x="1719263" y="96712"/>
            <a:ext cx="6710362" cy="812800"/>
          </a:xfrm>
        </p:spPr>
        <p:txBody>
          <a:bodyPr/>
          <a:lstStyle/>
          <a:p>
            <a:r>
              <a:rPr lang="en-US" sz="2000" dirty="0" smtClean="0"/>
              <a:t>G460 PID Maintenance</a:t>
            </a:r>
          </a:p>
        </p:txBody>
      </p:sp>
      <p:sp>
        <p:nvSpPr>
          <p:cNvPr id="149507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08" name="Content Placeholder 19"/>
          <p:cNvSpPr>
            <a:spLocks noGrp="1"/>
          </p:cNvSpPr>
          <p:nvPr>
            <p:ph idx="1"/>
          </p:nvPr>
        </p:nvSpPr>
        <p:spPr>
          <a:xfrm>
            <a:off x="325438" y="1092200"/>
            <a:ext cx="4398962" cy="23939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smtClean="0"/>
              <a:t>Clean any lamp, pin, or electrode PCB surfaces that have come into contact with naked skin with alcohol before reassembling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smtClean="0"/>
              <a:t>Make sure that all components are COMPLETELY air-dried before reassembly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smtClean="0"/>
              <a:t>Do not use blowers or heated air sources to speed up drying!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sz="160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638" y="1419225"/>
            <a:ext cx="4029075" cy="2686050"/>
          </a:xfrm>
          <a:prstGeom prst="rect">
            <a:avLst/>
          </a:prstGeom>
          <a:solidFill>
            <a:srgbClr val="FFFFFF"/>
          </a:solidFill>
          <a:ln w="3175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3825875"/>
            <a:ext cx="3562350" cy="2374900"/>
          </a:xfrm>
          <a:prstGeom prst="rect">
            <a:avLst/>
          </a:prstGeom>
          <a:solidFill>
            <a:srgbClr val="FFFFFF"/>
          </a:solidFill>
          <a:ln w="3175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</p:pic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title"/>
          </p:nvPr>
        </p:nvSpPr>
        <p:spPr>
          <a:xfrm>
            <a:off x="4756638" y="158750"/>
            <a:ext cx="3709500" cy="812800"/>
          </a:xfrm>
        </p:spPr>
        <p:txBody>
          <a:bodyPr/>
          <a:lstStyle/>
          <a:p>
            <a:r>
              <a:rPr lang="en-US" sz="2000" dirty="0" smtClean="0"/>
              <a:t>G450 / G460 Advanced Service Procedures</a:t>
            </a:r>
          </a:p>
        </p:txBody>
      </p:sp>
      <p:sp>
        <p:nvSpPr>
          <p:cNvPr id="111619" name="Line 4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0" name="Rectangle 6"/>
          <p:cNvSpPr>
            <a:spLocks noChangeArrowheads="1"/>
          </p:cNvSpPr>
          <p:nvPr/>
        </p:nvSpPr>
        <p:spPr bwMode="auto">
          <a:xfrm>
            <a:off x="609600" y="2935288"/>
            <a:ext cx="2322513" cy="2146666"/>
          </a:xfrm>
          <a:prstGeom prst="rect">
            <a:avLst/>
          </a:prstGeom>
          <a:solidFill>
            <a:srgbClr val="FF6D6D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1621" name="Picture 2" descr="G 450 r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69863"/>
            <a:ext cx="28702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1D6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2177" y="3067537"/>
            <a:ext cx="2154115" cy="183857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WARNING: Advanced service procedures  should only be undertaken by authorized personnel</a:t>
            </a:r>
          </a:p>
          <a:p>
            <a:endParaRPr lang="en-US" sz="1600" dirty="0"/>
          </a:p>
        </p:txBody>
      </p:sp>
      <p:pic>
        <p:nvPicPr>
          <p:cNvPr id="111623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7" t="-56242" r="7916" b="25780"/>
          <a:stretch>
            <a:fillRect/>
          </a:stretch>
        </p:blipFill>
        <p:spPr bwMode="auto">
          <a:xfrm rot="-2823201">
            <a:off x="350044" y="616744"/>
            <a:ext cx="7721600" cy="676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-453" t="18489" r="7294" b="10537"/>
          <a:stretch/>
        </p:blipFill>
        <p:spPr>
          <a:xfrm>
            <a:off x="5073650" y="723900"/>
            <a:ext cx="3670300" cy="3186113"/>
          </a:xfrm>
          <a:prstGeom prst="rect">
            <a:avLst/>
          </a:prstGeom>
          <a:solidFill>
            <a:srgbClr val="FFFFFF"/>
          </a:solidFill>
          <a:ln w="3175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4584" t="10067" r="833" b="12918"/>
          <a:stretch/>
        </p:blipFill>
        <p:spPr>
          <a:xfrm>
            <a:off x="2551113" y="2657475"/>
            <a:ext cx="3433762" cy="3228975"/>
          </a:xfrm>
          <a:prstGeom prst="rect">
            <a:avLst/>
          </a:prstGeom>
          <a:ln w="3175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</p:pic>
      <p:sp>
        <p:nvSpPr>
          <p:cNvPr id="7" name="Rectangle 6"/>
          <p:cNvSpPr/>
          <p:nvPr/>
        </p:nvSpPr>
        <p:spPr bwMode="auto">
          <a:xfrm>
            <a:off x="781050" y="1933575"/>
            <a:ext cx="3781425" cy="1343025"/>
          </a:xfrm>
          <a:prstGeom prst="rect">
            <a:avLst/>
          </a:prstGeom>
          <a:solidFill>
            <a:srgbClr val="FF8585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0534" name="Title 1"/>
          <p:cNvSpPr>
            <a:spLocks noGrp="1"/>
          </p:cNvSpPr>
          <p:nvPr>
            <p:ph type="title"/>
          </p:nvPr>
        </p:nvSpPr>
        <p:spPr>
          <a:xfrm>
            <a:off x="1709738" y="-114300"/>
            <a:ext cx="6710362" cy="812800"/>
          </a:xfrm>
        </p:spPr>
        <p:txBody>
          <a:bodyPr/>
          <a:lstStyle/>
          <a:p>
            <a:r>
              <a:rPr lang="en-US" sz="2000" dirty="0" smtClean="0"/>
              <a:t>G460 PID Maintenance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24625" y="3114675"/>
            <a:ext cx="1314450" cy="338138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i="1" dirty="0">
                <a:solidFill>
                  <a:schemeClr val="bg1"/>
                </a:solidFill>
              </a:rPr>
              <a:t>Metal pads</a:t>
            </a:r>
          </a:p>
        </p:txBody>
      </p:sp>
      <p:cxnSp>
        <p:nvCxnSpPr>
          <p:cNvPr id="150536" name="Straight Arrow Connector 16"/>
          <p:cNvCxnSpPr>
            <a:cxnSpLocks noChangeShapeType="1"/>
            <a:stCxn id="9" idx="0"/>
          </p:cNvCxnSpPr>
          <p:nvPr/>
        </p:nvCxnSpPr>
        <p:spPr bwMode="auto">
          <a:xfrm flipV="1">
            <a:off x="7181850" y="1866900"/>
            <a:ext cx="885825" cy="1247775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2085975" y="5219700"/>
            <a:ext cx="1619250" cy="338138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i="1" dirty="0">
                <a:solidFill>
                  <a:schemeClr val="bg1"/>
                </a:solidFill>
              </a:rPr>
              <a:t>Metal contacts</a:t>
            </a:r>
          </a:p>
        </p:txBody>
      </p:sp>
      <p:cxnSp>
        <p:nvCxnSpPr>
          <p:cNvPr id="150538" name="Straight Arrow Connector 16"/>
          <p:cNvCxnSpPr>
            <a:cxnSpLocks noChangeShapeType="1"/>
            <a:stCxn id="17" idx="0"/>
          </p:cNvCxnSpPr>
          <p:nvPr/>
        </p:nvCxnSpPr>
        <p:spPr bwMode="auto">
          <a:xfrm flipV="1">
            <a:off x="2895600" y="4343400"/>
            <a:ext cx="1104900" cy="876300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0539" name="Content Placeholder 19"/>
          <p:cNvSpPr>
            <a:spLocks noGrp="1"/>
          </p:cNvSpPr>
          <p:nvPr>
            <p:ph idx="1"/>
          </p:nvPr>
        </p:nvSpPr>
        <p:spPr>
          <a:xfrm>
            <a:off x="325438" y="1092200"/>
            <a:ext cx="4398962" cy="23939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600" dirty="0" smtClean="0"/>
              <a:t>Insert lamp back into PID sensor assembly</a:t>
            </a:r>
          </a:p>
          <a:p>
            <a:pPr>
              <a:spcBef>
                <a:spcPct val="0"/>
              </a:spcBef>
            </a:pPr>
            <a:endParaRPr lang="en-US" sz="1600" dirty="0" smtClean="0"/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sz="1600" dirty="0" smtClean="0"/>
          </a:p>
          <a:p>
            <a:pPr marL="800100" lvl="2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sz="1600" dirty="0" smtClean="0"/>
              <a:t>NOTE:  Metal pads in PID lamp MUST line up with contacts in socket of sensor assembly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sz="1600" dirty="0" smtClean="0"/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sz="1600" dirty="0" smtClean="0"/>
          </a:p>
        </p:txBody>
      </p:sp>
    </p:spTree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55" name="Title 1"/>
          <p:cNvSpPr>
            <a:spLocks noGrp="1"/>
          </p:cNvSpPr>
          <p:nvPr>
            <p:ph type="title"/>
          </p:nvPr>
        </p:nvSpPr>
        <p:spPr>
          <a:xfrm>
            <a:off x="1709740" y="105500"/>
            <a:ext cx="6710362" cy="812800"/>
          </a:xfrm>
        </p:spPr>
        <p:txBody>
          <a:bodyPr/>
          <a:lstStyle/>
          <a:p>
            <a:r>
              <a:rPr lang="en-US" sz="2000" dirty="0" smtClean="0"/>
              <a:t>G460 PID Maintenance</a:t>
            </a:r>
          </a:p>
        </p:txBody>
      </p:sp>
      <p:sp>
        <p:nvSpPr>
          <p:cNvPr id="151556" name="Content Placeholder 19"/>
          <p:cNvSpPr>
            <a:spLocks noGrp="1"/>
          </p:cNvSpPr>
          <p:nvPr>
            <p:ph idx="1"/>
          </p:nvPr>
        </p:nvSpPr>
        <p:spPr>
          <a:xfrm>
            <a:off x="325438" y="1092200"/>
            <a:ext cx="5332412" cy="23939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600" smtClean="0"/>
              <a:t>Use padded stick to press lamp into place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sz="1600" smtClean="0"/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sz="16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038" y="1714500"/>
            <a:ext cx="5557837" cy="3705225"/>
          </a:xfrm>
          <a:prstGeom prst="rect">
            <a:avLst/>
          </a:prstGeom>
          <a:ln w="3175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</p:pic>
    </p:spTree>
  </p:cSld>
  <p:clrMapOvr>
    <a:masterClrMapping/>
  </p:clrMapOvr>
  <p:transition spd="slow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828675" y="3486150"/>
            <a:ext cx="2657475" cy="1343025"/>
          </a:xfrm>
          <a:prstGeom prst="rect">
            <a:avLst/>
          </a:prstGeom>
          <a:solidFill>
            <a:srgbClr val="FF8585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2579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580" name="Title 1"/>
          <p:cNvSpPr>
            <a:spLocks noGrp="1"/>
          </p:cNvSpPr>
          <p:nvPr>
            <p:ph type="title"/>
          </p:nvPr>
        </p:nvSpPr>
        <p:spPr>
          <a:xfrm>
            <a:off x="1709738" y="114292"/>
            <a:ext cx="4224337" cy="812800"/>
          </a:xfrm>
        </p:spPr>
        <p:txBody>
          <a:bodyPr/>
          <a:lstStyle/>
          <a:p>
            <a:r>
              <a:rPr lang="en-US" sz="2000" dirty="0" smtClean="0"/>
              <a:t>G460 PID Maintenance</a:t>
            </a:r>
          </a:p>
        </p:txBody>
      </p:sp>
      <p:sp>
        <p:nvSpPr>
          <p:cNvPr id="152581" name="Content Placeholder 19"/>
          <p:cNvSpPr>
            <a:spLocks noGrp="1"/>
          </p:cNvSpPr>
          <p:nvPr>
            <p:ph idx="1"/>
          </p:nvPr>
        </p:nvSpPr>
        <p:spPr>
          <a:xfrm>
            <a:off x="392113" y="1196975"/>
            <a:ext cx="2855912" cy="23939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1600" smtClean="0"/>
              <a:t>Reassemble: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600" smtClean="0"/>
              <a:t>Sensor PCB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600" smtClean="0"/>
              <a:t>Spacer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600" smtClean="0"/>
              <a:t>Filters (2)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600" smtClean="0"/>
              <a:t>Sensor cap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sz="1600" smtClean="0"/>
              <a:t>Plug PID sensor back into instrument</a:t>
            </a:r>
          </a:p>
          <a:p>
            <a:pPr marL="800100" lvl="2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sz="1600" smtClean="0"/>
              <a:t>Calibrate the PID sensor before returning the G460 to service!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78" t="4139" r="16960"/>
          <a:stretch/>
        </p:blipFill>
        <p:spPr>
          <a:xfrm>
            <a:off x="6257925" y="104775"/>
            <a:ext cx="2514600" cy="1947863"/>
          </a:xfrm>
          <a:prstGeom prst="rect">
            <a:avLst/>
          </a:prstGeom>
          <a:solidFill>
            <a:srgbClr val="FFFFFF"/>
          </a:solidFill>
          <a:ln w="3175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16858" b="21158"/>
          <a:stretch/>
        </p:blipFill>
        <p:spPr>
          <a:xfrm>
            <a:off x="3924300" y="1362075"/>
            <a:ext cx="2543175" cy="2065338"/>
          </a:xfrm>
          <a:prstGeom prst="rect">
            <a:avLst/>
          </a:prstGeom>
          <a:ln w="3175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0225" y="2755900"/>
            <a:ext cx="3095625" cy="2063750"/>
          </a:xfrm>
          <a:prstGeom prst="rect">
            <a:avLst/>
          </a:prstGeom>
          <a:ln w="3175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6682" r="10599" b="14516"/>
          <a:stretch/>
        </p:blipFill>
        <p:spPr>
          <a:xfrm>
            <a:off x="3352800" y="4003675"/>
            <a:ext cx="2828925" cy="1949450"/>
          </a:xfrm>
          <a:prstGeom prst="rect">
            <a:avLst/>
          </a:prstGeom>
          <a:solidFill>
            <a:srgbClr val="FFFFFF"/>
          </a:solidFill>
          <a:ln w="31750">
            <a:solidFill>
              <a:schemeClr val="bg1"/>
            </a:solidFill>
          </a:ln>
          <a:effectLst>
            <a:outerShdw blurRad="50800"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</p:pic>
    </p:spTree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>
          <a:xfrm>
            <a:off x="1693863" y="-85725"/>
            <a:ext cx="6840537" cy="812800"/>
          </a:xfrm>
        </p:spPr>
        <p:txBody>
          <a:bodyPr/>
          <a:lstStyle/>
          <a:p>
            <a:r>
              <a:rPr lang="en-US" sz="2000" dirty="0" smtClean="0"/>
              <a:t>Returning the instrument to service</a:t>
            </a:r>
          </a:p>
        </p:txBody>
      </p:sp>
      <p:sp>
        <p:nvSpPr>
          <p:cNvPr id="157699" name="Content Placeholder 2"/>
          <p:cNvSpPr>
            <a:spLocks noGrp="1"/>
          </p:cNvSpPr>
          <p:nvPr>
            <p:ph idx="1"/>
          </p:nvPr>
        </p:nvSpPr>
        <p:spPr>
          <a:xfrm>
            <a:off x="344488" y="1090613"/>
            <a:ext cx="3763962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Calibrate ALL sensors in the instrument (whether or not they have been changed) before returning the instrument to service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It is best to let new sensors stabilize in the instrument for 30 minutes prior to calibration</a:t>
            </a:r>
          </a:p>
        </p:txBody>
      </p:sp>
      <p:sp>
        <p:nvSpPr>
          <p:cNvPr id="157700" name="Line 7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6610" name="Picture 2" descr="C:\Users\bhenderson\Pictures\2011-04-26\066.JPG"/>
          <p:cNvPicPr>
            <a:picLocks noChangeAspect="1" noChangeArrowheads="1"/>
          </p:cNvPicPr>
          <p:nvPr/>
        </p:nvPicPr>
        <p:blipFill rotWithShape="1">
          <a:blip r:embed="rId3"/>
          <a:srcRect b="14044"/>
          <a:stretch/>
        </p:blipFill>
        <p:spPr bwMode="auto">
          <a:xfrm>
            <a:off x="4316413" y="815976"/>
            <a:ext cx="4097825" cy="469736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dist="107950" dir="2700000" algn="ctr" rotWithShape="0">
              <a:schemeClr val="bg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52913" y="0"/>
            <a:ext cx="4395787" cy="1066800"/>
          </a:xfrm>
          <a:noFill/>
        </p:spPr>
        <p:txBody>
          <a:bodyPr anchor="ctr"/>
          <a:lstStyle/>
          <a:p>
            <a:r>
              <a:rPr lang="en-US" sz="2000" dirty="0" smtClean="0"/>
              <a:t>Questions?</a:t>
            </a:r>
          </a:p>
        </p:txBody>
      </p:sp>
      <p:sp>
        <p:nvSpPr>
          <p:cNvPr id="158723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8724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5" t="12215" r="7916" b="25780"/>
          <a:stretch>
            <a:fillRect/>
          </a:stretch>
        </p:blipFill>
        <p:spPr bwMode="auto">
          <a:xfrm rot="-2823201">
            <a:off x="2326481" y="1640682"/>
            <a:ext cx="4738687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-133350" y="1495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/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1690688" y="1190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>
          <a:xfrm>
            <a:off x="1707540" y="0"/>
            <a:ext cx="6756400" cy="812800"/>
          </a:xfrm>
        </p:spPr>
        <p:txBody>
          <a:bodyPr/>
          <a:lstStyle/>
          <a:p>
            <a:r>
              <a:rPr lang="en-US" sz="2000" dirty="0" smtClean="0"/>
              <a:t>G460 Smart Sensor PID</a:t>
            </a:r>
          </a:p>
        </p:txBody>
      </p:sp>
      <p:pic>
        <p:nvPicPr>
          <p:cNvPr id="138245" name="Picture 5" descr="G460_P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58"/>
          <a:stretch>
            <a:fillRect/>
          </a:stretch>
        </p:blipFill>
        <p:spPr bwMode="auto">
          <a:xfrm>
            <a:off x="4576763" y="1177925"/>
            <a:ext cx="2232025" cy="2819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30200" y="1181100"/>
            <a:ext cx="4038600" cy="45085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ct val="70000"/>
              </a:spcAft>
            </a:pPr>
            <a:r>
              <a:rPr lang="en-GB" sz="1800" dirty="0" smtClean="0"/>
              <a:t>PID Smart-Sensor</a:t>
            </a:r>
          </a:p>
          <a:p>
            <a:pPr lvl="1">
              <a:spcBef>
                <a:spcPct val="0"/>
              </a:spcBef>
              <a:spcAft>
                <a:spcPct val="70000"/>
              </a:spcAft>
            </a:pPr>
            <a:r>
              <a:rPr lang="en-GB" sz="1800" dirty="0" smtClean="0"/>
              <a:t>Broad range VOC measurement </a:t>
            </a:r>
          </a:p>
          <a:p>
            <a:pPr lvl="1">
              <a:spcBef>
                <a:spcPct val="0"/>
              </a:spcBef>
              <a:spcAft>
                <a:spcPct val="70000"/>
              </a:spcAft>
            </a:pPr>
            <a:r>
              <a:rPr lang="en-GB" sz="1800" dirty="0" smtClean="0"/>
              <a:t>Extremely sensitive</a:t>
            </a:r>
          </a:p>
          <a:p>
            <a:pPr lvl="1">
              <a:spcBef>
                <a:spcPct val="0"/>
              </a:spcBef>
              <a:spcAft>
                <a:spcPct val="70000"/>
              </a:spcAft>
            </a:pPr>
            <a:r>
              <a:rPr lang="en-GB" sz="1800" dirty="0" smtClean="0"/>
              <a:t>Available in two ranges:</a:t>
            </a:r>
          </a:p>
          <a:p>
            <a:pPr lvl="2">
              <a:spcBef>
                <a:spcPct val="0"/>
              </a:spcBef>
              <a:spcAft>
                <a:spcPct val="70000"/>
              </a:spcAft>
            </a:pPr>
            <a:r>
              <a:rPr lang="en-GB" sz="1800" dirty="0" smtClean="0"/>
              <a:t>0.5 – 2,000 ppm (Standard PID sensor)    </a:t>
            </a:r>
            <a:endParaRPr lang="en-US" sz="1800" dirty="0" smtClean="0"/>
          </a:p>
          <a:p>
            <a:pPr lvl="2">
              <a:spcBef>
                <a:spcPct val="0"/>
              </a:spcBef>
              <a:spcAft>
                <a:spcPct val="70000"/>
              </a:spcAft>
            </a:pPr>
            <a:r>
              <a:rPr lang="en-GB" sz="1800" dirty="0" smtClean="0"/>
              <a:t>0.1 – 500 ppm (Optional high resolution PID sensor)</a:t>
            </a:r>
          </a:p>
        </p:txBody>
      </p:sp>
      <p:pic>
        <p:nvPicPr>
          <p:cNvPr id="138247" name="Picture 7" descr="G460_P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/>
          <a:stretch>
            <a:fillRect/>
          </a:stretch>
        </p:blipFill>
        <p:spPr bwMode="auto">
          <a:xfrm>
            <a:off x="6681788" y="2892425"/>
            <a:ext cx="2232025" cy="2819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8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7027" y="101600"/>
            <a:ext cx="3160712" cy="812800"/>
          </a:xfrm>
        </p:spPr>
        <p:txBody>
          <a:bodyPr/>
          <a:lstStyle/>
          <a:p>
            <a:r>
              <a:rPr lang="en-US" sz="2000" dirty="0" smtClean="0"/>
              <a:t>PID range and resolution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09663"/>
            <a:ext cx="5796085" cy="45085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Two versions of the PID sensor available for G460: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“Standard” PID provides 0.5 ppm resolution over 0 – 2000 ppm (isobutylene scale)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“High Resolution” PID provides 0.1 ppm resolution over 0 – 500 ppm (isobutylene scale)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“VOC” choice allows the user to specify custom correction factor for a gas not included in the standard on-board library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The full range for the gas selected depends on the relative response of the sensor to the target gas compared to isobutylene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For instance, when “NH3” (ammonia) is selected, because of the lower relative response to ammonia compared to isobutylene, the full range is expanded from 0 – 2000 (</a:t>
            </a:r>
            <a:r>
              <a:rPr lang="en-US" sz="1600" dirty="0" err="1" smtClean="0"/>
              <a:t>iso</a:t>
            </a:r>
            <a:r>
              <a:rPr lang="en-US" sz="1600" dirty="0" smtClean="0"/>
              <a:t> scale) to 0 – 6000 ppm (NH3 scale)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endParaRPr lang="en-US" sz="1600" dirty="0" smtClean="0"/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</a:pPr>
            <a:endParaRPr lang="en-US" sz="1600" dirty="0" smtClean="0"/>
          </a:p>
        </p:txBody>
      </p:sp>
      <p:sp>
        <p:nvSpPr>
          <p:cNvPr id="102404" name="Line 2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05" name="Picture 5" descr="G460_P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58"/>
          <a:stretch>
            <a:fillRect/>
          </a:stretch>
        </p:blipFill>
        <p:spPr bwMode="auto">
          <a:xfrm>
            <a:off x="6133148" y="448418"/>
            <a:ext cx="2169477" cy="274039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6" name="Picture 7" descr="G460_P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/>
          <a:stretch>
            <a:fillRect/>
          </a:stretch>
        </p:blipFill>
        <p:spPr bwMode="auto">
          <a:xfrm>
            <a:off x="6760911" y="2989393"/>
            <a:ext cx="2159616" cy="272793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PID sensor menu 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854" y="1176459"/>
            <a:ext cx="3937000" cy="45085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1800" dirty="0" smtClean="0"/>
              <a:t>PID sensor choices include "Range and Gas"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1800" dirty="0" smtClean="0"/>
              <a:t>Use to choose correction factor for new gas from PID library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1800" dirty="0" smtClean="0"/>
              <a:t>PID readings displayed in measurement units of gas selected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1800" dirty="0" smtClean="0"/>
              <a:t>Name of gas selected will appear in the sensor menu PID position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1800" dirty="0" smtClean="0"/>
              <a:t>In normal operation screen will show name of new gas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endParaRPr lang="en-US" sz="1800" dirty="0" smtClean="0"/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endParaRPr lang="en-US" sz="1800" dirty="0" smtClean="0"/>
          </a:p>
        </p:txBody>
      </p:sp>
      <p:grpSp>
        <p:nvGrpSpPr>
          <p:cNvPr id="100356" name="Group 19"/>
          <p:cNvGrpSpPr>
            <a:grpSpLocks/>
          </p:cNvGrpSpPr>
          <p:nvPr/>
        </p:nvGrpSpPr>
        <p:grpSpPr bwMode="auto">
          <a:xfrm>
            <a:off x="4773613" y="3408363"/>
            <a:ext cx="3903662" cy="1900237"/>
            <a:chOff x="2787" y="1023"/>
            <a:chExt cx="2459" cy="1197"/>
          </a:xfrm>
        </p:grpSpPr>
        <p:pic>
          <p:nvPicPr>
            <p:cNvPr id="10036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83" t="25998" r="48209" b="57314"/>
            <a:stretch>
              <a:fillRect/>
            </a:stretch>
          </p:blipFill>
          <p:spPr bwMode="auto">
            <a:xfrm>
              <a:off x="2787" y="1023"/>
              <a:ext cx="2459" cy="1197"/>
            </a:xfrm>
            <a:prstGeom prst="rect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0366" name="Rectangle 6"/>
            <p:cNvSpPr>
              <a:spLocks noChangeArrowheads="1"/>
            </p:cNvSpPr>
            <p:nvPr/>
          </p:nvSpPr>
          <p:spPr bwMode="auto">
            <a:xfrm>
              <a:off x="2787" y="1143"/>
              <a:ext cx="2459" cy="90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7" name="Text Box 7"/>
            <p:cNvSpPr txBox="1">
              <a:spLocks noChangeArrowheads="1"/>
            </p:cNvSpPr>
            <p:nvPr/>
          </p:nvSpPr>
          <p:spPr bwMode="auto">
            <a:xfrm>
              <a:off x="2979" y="1031"/>
              <a:ext cx="2117" cy="104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lnSpc>
                  <a:spcPct val="60000"/>
                </a:lnSpc>
              </a:pPr>
              <a:r>
                <a:rPr lang="en-US" sz="2400">
                  <a:solidFill>
                    <a:schemeClr val="bg1"/>
                  </a:solidFill>
                  <a:latin typeface="Courier" pitchFamily="49" charset="0"/>
                </a:rPr>
                <a:t>  Range and Gas</a:t>
              </a:r>
            </a:p>
            <a:p>
              <a:pPr algn="l">
                <a:lnSpc>
                  <a:spcPct val="60000"/>
                </a:lnSpc>
              </a:pPr>
              <a:r>
                <a:rPr lang="en-US" sz="2400">
                  <a:solidFill>
                    <a:schemeClr val="bg1"/>
                  </a:solidFill>
                  <a:latin typeface="Courier" pitchFamily="49" charset="0"/>
                </a:rPr>
                <a:t>0-2000ppm iButyln</a:t>
              </a:r>
              <a:endParaRPr lang="en-US" sz="1000">
                <a:solidFill>
                  <a:schemeClr val="bg1"/>
                </a:solidFill>
                <a:latin typeface="Courier" pitchFamily="49" charset="0"/>
              </a:endParaRPr>
            </a:p>
            <a:p>
              <a:pPr algn="l">
                <a:lnSpc>
                  <a:spcPct val="60000"/>
                </a:lnSpc>
              </a:pPr>
              <a:r>
                <a:rPr lang="en-US" sz="2400">
                  <a:solidFill>
                    <a:schemeClr val="bg1"/>
                  </a:solidFill>
                  <a:latin typeface="Courier" pitchFamily="49" charset="0"/>
                </a:rPr>
                <a:t>0-2000ppm Gasolin</a:t>
              </a:r>
              <a:endParaRPr lang="en-US" sz="1000">
                <a:solidFill>
                  <a:schemeClr val="bg1"/>
                </a:solidFill>
                <a:latin typeface="Courier" pitchFamily="49" charset="0"/>
              </a:endParaRPr>
            </a:p>
            <a:p>
              <a:pPr algn="l">
                <a:lnSpc>
                  <a:spcPct val="60000"/>
                </a:lnSpc>
              </a:pPr>
              <a:r>
                <a:rPr lang="en-US" sz="2400">
                  <a:solidFill>
                    <a:schemeClr val="bg1"/>
                  </a:solidFill>
                  <a:latin typeface="Courier" pitchFamily="49" charset="0"/>
                </a:rPr>
                <a:t>0-2000ppm MIBK</a:t>
              </a:r>
              <a:endParaRPr lang="en-US" sz="1000">
                <a:solidFill>
                  <a:schemeClr val="bg1"/>
                </a:solidFill>
                <a:latin typeface="Courier" pitchFamily="49" charset="0"/>
              </a:endParaRPr>
            </a:p>
            <a:p>
              <a:pPr algn="l">
                <a:lnSpc>
                  <a:spcPct val="60000"/>
                </a:lnSpc>
              </a:pPr>
              <a:r>
                <a:rPr lang="en-US" sz="2400">
                  <a:solidFill>
                    <a:schemeClr val="bg1"/>
                  </a:solidFill>
                  <a:latin typeface="Courier" pitchFamily="49" charset="0"/>
                </a:rPr>
                <a:t>0-2000ppm Acetone</a:t>
              </a:r>
              <a:endParaRPr lang="en-US" sz="1000">
                <a:solidFill>
                  <a:schemeClr val="bg1"/>
                </a:solidFill>
                <a:latin typeface="Courier" pitchFamily="49" charset="0"/>
              </a:endParaRPr>
            </a:p>
            <a:p>
              <a:pPr algn="l">
                <a:lnSpc>
                  <a:spcPct val="60000"/>
                </a:lnSpc>
              </a:pPr>
              <a:r>
                <a:rPr lang="en-US" sz="2400">
                  <a:solidFill>
                    <a:schemeClr val="bg1"/>
                  </a:solidFill>
                  <a:latin typeface="Courier" pitchFamily="49" charset="0"/>
                </a:rPr>
                <a:t>0-2000ppm Deether</a:t>
              </a:r>
            </a:p>
            <a:p>
              <a:pPr algn="l">
                <a:lnSpc>
                  <a:spcPct val="60000"/>
                </a:lnSpc>
              </a:pPr>
              <a:r>
                <a:rPr lang="en-US" sz="2400">
                  <a:solidFill>
                    <a:schemeClr val="bg1"/>
                  </a:solidFill>
                  <a:latin typeface="Courier" pitchFamily="49" charset="0"/>
                </a:rPr>
                <a:t>0-2000ppm Propyln</a:t>
              </a:r>
              <a:endParaRPr lang="en-US" sz="400">
                <a:solidFill>
                  <a:schemeClr val="bg1"/>
                </a:solidFill>
                <a:latin typeface="Courier" pitchFamily="49" charset="0"/>
              </a:endParaRPr>
            </a:p>
            <a:p>
              <a:pPr algn="l">
                <a:lnSpc>
                  <a:spcPct val="60000"/>
                </a:lnSpc>
              </a:pPr>
              <a:endParaRPr lang="en-US" sz="400">
                <a:solidFill>
                  <a:schemeClr val="bg1"/>
                </a:solidFill>
                <a:latin typeface="Courier" pitchFamily="49" charset="0"/>
              </a:endParaRPr>
            </a:p>
          </p:txBody>
        </p:sp>
        <p:sp>
          <p:nvSpPr>
            <p:cNvPr id="100368" name="Rectangle 8"/>
            <p:cNvSpPr>
              <a:spLocks noChangeArrowheads="1"/>
            </p:cNvSpPr>
            <p:nvPr/>
          </p:nvSpPr>
          <p:spPr bwMode="auto">
            <a:xfrm>
              <a:off x="2787" y="1179"/>
              <a:ext cx="2459" cy="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9" name="Text Box 9"/>
            <p:cNvSpPr txBox="1">
              <a:spLocks noChangeArrowheads="1"/>
            </p:cNvSpPr>
            <p:nvPr/>
          </p:nvSpPr>
          <p:spPr bwMode="auto">
            <a:xfrm>
              <a:off x="2975" y="1179"/>
              <a:ext cx="225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lnSpc>
                  <a:spcPct val="60000"/>
                </a:lnSpc>
              </a:pPr>
              <a:r>
                <a:rPr lang="en-US" sz="2400">
                  <a:solidFill>
                    <a:srgbClr val="00FF00"/>
                  </a:solidFill>
                  <a:latin typeface="Courier" pitchFamily="49" charset="0"/>
                </a:rPr>
                <a:t>0-2000ppm iButyln</a:t>
              </a:r>
              <a:endParaRPr lang="en-US" sz="400">
                <a:solidFill>
                  <a:schemeClr val="bg1"/>
                </a:solidFill>
                <a:latin typeface="Courier" pitchFamily="49" charset="0"/>
              </a:endParaRPr>
            </a:p>
            <a:p>
              <a:pPr algn="l">
                <a:lnSpc>
                  <a:spcPct val="60000"/>
                </a:lnSpc>
              </a:pPr>
              <a:endParaRPr lang="en-US" sz="400">
                <a:solidFill>
                  <a:srgbClr val="00FF00"/>
                </a:solidFill>
                <a:latin typeface="Courier" pitchFamily="49" charset="0"/>
              </a:endParaRPr>
            </a:p>
          </p:txBody>
        </p:sp>
      </p:grpSp>
      <p:grpSp>
        <p:nvGrpSpPr>
          <p:cNvPr id="100357" name="Group 18"/>
          <p:cNvGrpSpPr>
            <a:grpSpLocks/>
          </p:cNvGrpSpPr>
          <p:nvPr/>
        </p:nvGrpSpPr>
        <p:grpSpPr bwMode="auto">
          <a:xfrm>
            <a:off x="4756150" y="1158875"/>
            <a:ext cx="3903663" cy="1927225"/>
            <a:chOff x="536" y="2622"/>
            <a:chExt cx="2459" cy="1214"/>
          </a:xfrm>
        </p:grpSpPr>
        <p:pic>
          <p:nvPicPr>
            <p:cNvPr id="100360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45" t="25847" r="48274" b="57248"/>
            <a:stretch>
              <a:fillRect/>
            </a:stretch>
          </p:blipFill>
          <p:spPr bwMode="auto">
            <a:xfrm>
              <a:off x="536" y="2622"/>
              <a:ext cx="2459" cy="1214"/>
            </a:xfrm>
            <a:prstGeom prst="rect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0361" name="Rectangle 14"/>
            <p:cNvSpPr>
              <a:spLocks noChangeArrowheads="1"/>
            </p:cNvSpPr>
            <p:nvPr/>
          </p:nvSpPr>
          <p:spPr bwMode="auto">
            <a:xfrm>
              <a:off x="1747" y="2891"/>
              <a:ext cx="990" cy="219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2" name="Rectangle 12"/>
            <p:cNvSpPr>
              <a:spLocks noChangeArrowheads="1"/>
            </p:cNvSpPr>
            <p:nvPr/>
          </p:nvSpPr>
          <p:spPr bwMode="auto">
            <a:xfrm>
              <a:off x="1751" y="3192"/>
              <a:ext cx="936" cy="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3" name="Text Box 16"/>
            <p:cNvSpPr txBox="1">
              <a:spLocks noChangeArrowheads="1"/>
            </p:cNvSpPr>
            <p:nvPr/>
          </p:nvSpPr>
          <p:spPr bwMode="auto">
            <a:xfrm>
              <a:off x="1738" y="2929"/>
              <a:ext cx="67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lnSpc>
                  <a:spcPct val="60000"/>
                </a:lnSpc>
              </a:pPr>
              <a:r>
                <a:rPr lang="en-US" sz="2400">
                  <a:solidFill>
                    <a:schemeClr val="bg1"/>
                  </a:solidFill>
                  <a:latin typeface="Courier" pitchFamily="49" charset="0"/>
                </a:rPr>
                <a:t>CH4</a:t>
              </a:r>
              <a:endParaRPr lang="en-US" sz="400">
                <a:solidFill>
                  <a:schemeClr val="bg1"/>
                </a:solidFill>
                <a:latin typeface="Courier" pitchFamily="49" charset="0"/>
              </a:endParaRPr>
            </a:p>
            <a:p>
              <a:pPr algn="l">
                <a:lnSpc>
                  <a:spcPct val="60000"/>
                </a:lnSpc>
              </a:pPr>
              <a:endParaRPr lang="en-US" sz="400">
                <a:solidFill>
                  <a:schemeClr val="bg1"/>
                </a:solidFill>
                <a:latin typeface="Courier" pitchFamily="49" charset="0"/>
              </a:endParaRPr>
            </a:p>
          </p:txBody>
        </p:sp>
        <p:sp>
          <p:nvSpPr>
            <p:cNvPr id="100364" name="Text Box 17"/>
            <p:cNvSpPr txBox="1">
              <a:spLocks noChangeArrowheads="1"/>
            </p:cNvSpPr>
            <p:nvPr/>
          </p:nvSpPr>
          <p:spPr bwMode="auto">
            <a:xfrm>
              <a:off x="966" y="3372"/>
              <a:ext cx="672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lnSpc>
                  <a:spcPct val="60000"/>
                </a:lnSpc>
              </a:pPr>
              <a:r>
                <a:rPr lang="en-US" sz="2900">
                  <a:solidFill>
                    <a:schemeClr val="bg1"/>
                  </a:solidFill>
                  <a:latin typeface="Courier" pitchFamily="49" charset="0"/>
                </a:rPr>
                <a:t>CO</a:t>
              </a:r>
            </a:p>
          </p:txBody>
        </p:sp>
      </p:grpSp>
      <p:sp>
        <p:nvSpPr>
          <p:cNvPr id="100358" name="Text Box 13"/>
          <p:cNvSpPr txBox="1">
            <a:spLocks noChangeArrowheads="1"/>
          </p:cNvSpPr>
          <p:nvPr/>
        </p:nvSpPr>
        <p:spPr bwMode="auto">
          <a:xfrm>
            <a:off x="6664325" y="2092325"/>
            <a:ext cx="17049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sz="2400">
                <a:solidFill>
                  <a:srgbClr val="00FF00"/>
                </a:solidFill>
                <a:latin typeface="Courier" pitchFamily="49" charset="0"/>
              </a:rPr>
              <a:t>iButyln</a:t>
            </a:r>
            <a:endParaRPr lang="en-US" sz="400">
              <a:solidFill>
                <a:schemeClr val="bg1"/>
              </a:solidFill>
              <a:latin typeface="Courier" pitchFamily="49" charset="0"/>
            </a:endParaRPr>
          </a:p>
          <a:p>
            <a:pPr algn="l">
              <a:lnSpc>
                <a:spcPct val="60000"/>
              </a:lnSpc>
            </a:pPr>
            <a:endParaRPr lang="en-US" sz="400">
              <a:solidFill>
                <a:srgbClr val="00FF00"/>
              </a:solidFill>
              <a:latin typeface="Courier" pitchFamily="49" charset="0"/>
            </a:endParaRPr>
          </a:p>
        </p:txBody>
      </p:sp>
      <p:sp>
        <p:nvSpPr>
          <p:cNvPr id="100359" name="Line 2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ChangeArrowheads="1"/>
          </p:cNvSpPr>
          <p:nvPr/>
        </p:nvSpPr>
        <p:spPr bwMode="auto">
          <a:xfrm>
            <a:off x="8032750" y="5219700"/>
            <a:ext cx="1111250" cy="1377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9" name="Title 1"/>
          <p:cNvSpPr>
            <a:spLocks noGrp="1"/>
          </p:cNvSpPr>
          <p:nvPr>
            <p:ph type="title"/>
          </p:nvPr>
        </p:nvSpPr>
        <p:spPr>
          <a:xfrm>
            <a:off x="2602524" y="0"/>
            <a:ext cx="5806342" cy="812800"/>
          </a:xfrm>
        </p:spPr>
        <p:txBody>
          <a:bodyPr/>
          <a:lstStyle/>
          <a:p>
            <a:r>
              <a:rPr lang="en-US" sz="2000" dirty="0" smtClean="0"/>
              <a:t>PID sensor “Gas and Unit” library choices 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941388"/>
          <a:ext cx="9144000" cy="5916619"/>
        </p:xfrm>
        <a:graphic>
          <a:graphicData uri="http://schemas.openxmlformats.org/drawingml/2006/table">
            <a:tbl>
              <a:tblPr/>
              <a:tblGrid>
                <a:gridCol w="1493134"/>
                <a:gridCol w="2819597"/>
                <a:gridCol w="2339752"/>
                <a:gridCol w="2491517"/>
              </a:tblGrid>
              <a:tr h="453331">
                <a:tc>
                  <a:txBody>
                    <a:bodyPr/>
                    <a:lstStyle/>
                    <a:p>
                      <a:pPr marL="182880" algn="l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PID Gas List Abbreviations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CC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Common Name</a:t>
                      </a: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CC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Range with </a:t>
                      </a:r>
                      <a:r>
                        <a:rPr lang="en-US" sz="1400" b="1" i="1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 – 2000 ppm full range PID (ISO)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CC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Range with</a:t>
                      </a:r>
                      <a:r>
                        <a:rPr lang="en-US" sz="1400" b="1" i="1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0 – 500 ppm full range PID (ISO)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CC"/>
                    </a:solidFill>
                  </a:tcPr>
                </a:tc>
              </a:tr>
              <a:tr h="21466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iButyln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Isobutylene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2000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500 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</a:tr>
              <a:tr h="257426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VOC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Generic VOC with user assigned CF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2000 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500 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66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Gasolin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Gasoline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2000 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500 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</a:tr>
              <a:tr h="268567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MIBK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Methyl-</a:t>
                      </a:r>
                      <a:r>
                        <a:rPr lang="en-US" sz="12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iso</a:t>
                      </a:r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-butyl-ketone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2000 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500 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66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Acetone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Acetone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2000 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500 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</a:tr>
              <a:tr h="21466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Deether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Diethylether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2000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500 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66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Propyln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Propylene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2000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500 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</a:tr>
              <a:tr h="21466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MEK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Methyl-ethyl-ketone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1500 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375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66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Diesel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Diesel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1500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375 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</a:tr>
              <a:tr h="21466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TrClEyn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Trichloroethylene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1000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250</a:t>
                      </a:r>
                      <a:r>
                        <a:rPr lang="en-US" sz="12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66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Benzene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Benzene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1000 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250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</a:tr>
              <a:tr h="21466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Toluene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Toluene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1000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250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66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Xylene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Xylene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1000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250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</a:tr>
              <a:tr h="21466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Styrene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Styrene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800 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200 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66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Jetfuel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Jet fuel (JP-8)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800 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200 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</a:tr>
              <a:tr h="21466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nButnol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n-Butyl-alcohol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6000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1500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66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EtActat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Ethyl acetate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6000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1500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</a:tr>
              <a:tr h="21466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nHexane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n-Hexane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6000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1500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6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NH3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Ammonia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6000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1500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</a:tr>
              <a:tr h="21466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cHexane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Cyclo</a:t>
                      </a:r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hexane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3000 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750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6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VyChlrd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Vinyl chloride (VCM)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3000 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750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</a:tr>
              <a:tr h="21466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MeBromd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Methyl bromide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3000 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750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66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nNonane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n-Nonane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3000 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750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</a:tr>
              <a:tr h="21466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Octane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Octane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3000 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750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66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Heptane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Heptane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0 - 3000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 – 750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-133350" y="1495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80891" y="112713"/>
            <a:ext cx="3056671" cy="812800"/>
          </a:xfrm>
        </p:spPr>
        <p:txBody>
          <a:bodyPr/>
          <a:lstStyle/>
          <a:p>
            <a:r>
              <a:rPr lang="en-US" sz="2000" dirty="0" smtClean="0"/>
              <a:t>G460 Interchangeable Smart Sensors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85813" y="1181100"/>
            <a:ext cx="4927600" cy="45085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1D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ct val="55000"/>
              </a:spcAft>
            </a:pPr>
            <a:r>
              <a:rPr lang="en-US" sz="1800" dirty="0" smtClean="0"/>
              <a:t>Five Smart Sensor positions on PCB:  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55000"/>
              </a:spcAft>
            </a:pPr>
            <a:r>
              <a:rPr lang="en-US" sz="1800" dirty="0" smtClean="0"/>
              <a:t>All you need to do is plug the sensor into a position designed for that type of sensor </a:t>
            </a:r>
          </a:p>
          <a:p>
            <a:pPr lvl="1">
              <a:spcBef>
                <a:spcPct val="0"/>
              </a:spcBef>
              <a:spcAft>
                <a:spcPct val="55000"/>
              </a:spcAft>
            </a:pPr>
            <a:r>
              <a:rPr lang="de-DE" sz="1800" dirty="0" smtClean="0">
                <a:solidFill>
                  <a:srgbClr val="FF0000"/>
                </a:solidFill>
              </a:rPr>
              <a:t>EC 1:</a:t>
            </a:r>
            <a:r>
              <a:rPr lang="de-DE" sz="1600" dirty="0" smtClean="0"/>
              <a:t>   COSH</a:t>
            </a:r>
          </a:p>
          <a:p>
            <a:pPr lvl="1">
              <a:spcBef>
                <a:spcPct val="0"/>
              </a:spcBef>
              <a:spcAft>
                <a:spcPct val="55000"/>
              </a:spcAft>
            </a:pPr>
            <a:r>
              <a:rPr lang="de-DE" sz="1800" dirty="0" smtClean="0">
                <a:solidFill>
                  <a:srgbClr val="FF0000"/>
                </a:solidFill>
              </a:rPr>
              <a:t>EC 1, 2, 3:</a:t>
            </a:r>
            <a:r>
              <a:rPr lang="de-DE" sz="1600" dirty="0" smtClean="0"/>
              <a:t>   CO, H2S, O2, NH3, SO2, H2, PH3, HCN</a:t>
            </a:r>
          </a:p>
          <a:p>
            <a:pPr lvl="1">
              <a:spcBef>
                <a:spcPct val="0"/>
              </a:spcBef>
              <a:spcAft>
                <a:spcPct val="55000"/>
              </a:spcAft>
            </a:pPr>
            <a:r>
              <a:rPr lang="de-DE" sz="1800" dirty="0" smtClean="0">
                <a:solidFill>
                  <a:srgbClr val="FF0000"/>
                </a:solidFill>
              </a:rPr>
              <a:t>EC 2, 3:</a:t>
            </a:r>
            <a:r>
              <a:rPr lang="de-DE" sz="1600" dirty="0" smtClean="0"/>
              <a:t>   NO, NO2, CL2, HCL, ETO, O3, ClO2, HF</a:t>
            </a:r>
          </a:p>
          <a:p>
            <a:pPr lvl="1">
              <a:spcBef>
                <a:spcPct val="0"/>
              </a:spcBef>
              <a:spcAft>
                <a:spcPct val="55000"/>
              </a:spcAft>
            </a:pPr>
            <a:r>
              <a:rPr lang="de-DE" sz="1800" dirty="0" smtClean="0">
                <a:solidFill>
                  <a:srgbClr val="FF0000"/>
                </a:solidFill>
              </a:rPr>
              <a:t>EC 2:  PID</a:t>
            </a:r>
          </a:p>
          <a:p>
            <a:pPr lvl="1">
              <a:spcBef>
                <a:spcPct val="0"/>
              </a:spcBef>
              <a:spcAft>
                <a:spcPct val="55000"/>
              </a:spcAft>
            </a:pPr>
            <a:r>
              <a:rPr lang="de-DE" sz="1800" dirty="0" smtClean="0">
                <a:solidFill>
                  <a:srgbClr val="FF0000"/>
                </a:solidFill>
              </a:rPr>
              <a:t>PL:</a:t>
            </a:r>
            <a:r>
              <a:rPr lang="de-DE" sz="1600" dirty="0" smtClean="0"/>
              <a:t>  1 – 100% LEL </a:t>
            </a:r>
            <a:r>
              <a:rPr lang="en-US" sz="1600" dirty="0" smtClean="0"/>
              <a:t>“pellistor” </a:t>
            </a:r>
            <a:r>
              <a:rPr lang="de-DE" sz="1600" dirty="0" smtClean="0"/>
              <a:t>sensor</a:t>
            </a:r>
          </a:p>
          <a:p>
            <a:pPr lvl="1">
              <a:spcBef>
                <a:spcPct val="0"/>
              </a:spcBef>
              <a:spcAft>
                <a:spcPct val="55000"/>
              </a:spcAft>
            </a:pPr>
            <a:r>
              <a:rPr lang="de-DE" sz="1800" dirty="0" smtClean="0">
                <a:solidFill>
                  <a:srgbClr val="FF0000"/>
                </a:solidFill>
              </a:rPr>
              <a:t>IR:</a:t>
            </a:r>
            <a:r>
              <a:rPr lang="de-DE" sz="1600" dirty="0" smtClean="0"/>
              <a:t>  0.1 - 5.0 Vol % CO2; 0 – 100% LEL combustible; 0 – 100% vol combustible</a:t>
            </a:r>
            <a:endParaRPr lang="en-US" sz="1600" dirty="0" smtClean="0"/>
          </a:p>
        </p:txBody>
      </p:sp>
      <p:pic>
        <p:nvPicPr>
          <p:cNvPr id="136197" name="Picture 5" descr="G460_EC+PL-Sensor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39"/>
          <a:stretch>
            <a:fillRect/>
          </a:stretch>
        </p:blipFill>
        <p:spPr bwMode="auto">
          <a:xfrm>
            <a:off x="6983413" y="1192213"/>
            <a:ext cx="1979612" cy="22971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8" name="Picture 6" descr="G460_EC+PL-Sensor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8" r="1346"/>
          <a:stretch>
            <a:fillRect/>
          </a:stretch>
        </p:blipFill>
        <p:spPr bwMode="auto">
          <a:xfrm>
            <a:off x="6986588" y="3657600"/>
            <a:ext cx="1976437" cy="22748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9" name="Line 7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1690688" y="1190625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 sz="160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743325" y="169863"/>
            <a:ext cx="4694238" cy="812800"/>
          </a:xfrm>
        </p:spPr>
        <p:txBody>
          <a:bodyPr/>
          <a:lstStyle/>
          <a:p>
            <a:r>
              <a:rPr lang="en-US" sz="2000" dirty="0" smtClean="0"/>
              <a:t>G460 Main PCB:</a:t>
            </a:r>
            <a:br>
              <a:rPr lang="en-US" sz="2000" dirty="0" smtClean="0"/>
            </a:br>
            <a:r>
              <a:rPr lang="en-US" sz="2000" dirty="0" smtClean="0"/>
              <a:t>Five Smart Sensor Positions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346200" y="3363913"/>
            <a:ext cx="381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sz="1600" b="0">
              <a:solidFill>
                <a:schemeClr val="bg1"/>
              </a:solidFill>
            </a:endParaRP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158750" y="4900613"/>
            <a:ext cx="1520825" cy="620956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lIns="18000" rIns="18000"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1600" i="1" dirty="0" smtClean="0">
                <a:solidFill>
                  <a:schemeClr val="bg1"/>
                </a:solidFill>
              </a:rPr>
              <a:t>EC1 (Lower </a:t>
            </a:r>
            <a:r>
              <a:rPr lang="de-DE" sz="1600" i="1" dirty="0">
                <a:solidFill>
                  <a:schemeClr val="bg1"/>
                </a:solidFill>
              </a:rPr>
              <a:t>Left)</a:t>
            </a:r>
            <a:endParaRPr lang="de-DE" sz="1600" b="0" i="1" dirty="0">
              <a:solidFill>
                <a:schemeClr val="bg1"/>
              </a:solidFill>
            </a:endParaRPr>
          </a:p>
        </p:txBody>
      </p:sp>
      <p:pic>
        <p:nvPicPr>
          <p:cNvPr id="137222" name="Picture 6" descr="G460_Steckplät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260475"/>
            <a:ext cx="42703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CC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7175623" y="3366111"/>
            <a:ext cx="1643062" cy="63438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lIns="18000" rIns="18000"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1600" i="1" dirty="0">
                <a:solidFill>
                  <a:schemeClr val="bg1"/>
                </a:solidFill>
              </a:rPr>
              <a:t>EC2 / PID (Lower Right)</a:t>
            </a:r>
            <a:endParaRPr lang="de-DE" sz="1600" b="0" i="1" dirty="0">
              <a:solidFill>
                <a:schemeClr val="bg1"/>
              </a:solidFill>
            </a:endParaRP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332153" y="1899137"/>
            <a:ext cx="1734038" cy="360485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lIns="18000" rIns="18000"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1600" i="1" dirty="0" smtClean="0">
                <a:solidFill>
                  <a:schemeClr val="bg1"/>
                </a:solidFill>
              </a:rPr>
              <a:t>EC3 (Upper </a:t>
            </a:r>
            <a:r>
              <a:rPr lang="de-DE" sz="1600" i="1" dirty="0">
                <a:solidFill>
                  <a:schemeClr val="bg1"/>
                </a:solidFill>
              </a:rPr>
              <a:t>Left)</a:t>
            </a:r>
            <a:endParaRPr lang="de-DE" sz="1600" b="0" i="1" dirty="0">
              <a:solidFill>
                <a:schemeClr val="bg1"/>
              </a:solidFill>
            </a:endParaRP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230188" y="3886200"/>
            <a:ext cx="1316037" cy="3492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lIns="18000" rIns="18000"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1600" i="1" dirty="0" smtClean="0">
                <a:solidFill>
                  <a:schemeClr val="bg1"/>
                </a:solidFill>
              </a:rPr>
              <a:t>IR (Center</a:t>
            </a:r>
            <a:r>
              <a:rPr lang="de-DE" sz="1600" i="1" dirty="0">
                <a:solidFill>
                  <a:schemeClr val="bg1"/>
                </a:solidFill>
              </a:rPr>
              <a:t>)</a:t>
            </a:r>
            <a:endParaRPr lang="de-DE" sz="1600" b="0" i="1" dirty="0">
              <a:solidFill>
                <a:schemeClr val="bg1"/>
              </a:solidFill>
            </a:endParaRP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7174523" y="2312377"/>
            <a:ext cx="1746373" cy="430823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lIns="18000" rIns="18000"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1600" i="1" dirty="0" smtClean="0">
                <a:solidFill>
                  <a:schemeClr val="bg1"/>
                </a:solidFill>
              </a:rPr>
              <a:t>PL (Upper </a:t>
            </a:r>
            <a:r>
              <a:rPr lang="de-DE" sz="1600" i="1" dirty="0">
                <a:solidFill>
                  <a:schemeClr val="bg1"/>
                </a:solidFill>
              </a:rPr>
              <a:t>Right)</a:t>
            </a:r>
            <a:endParaRPr lang="de-DE" sz="1600" b="0" i="1" dirty="0">
              <a:solidFill>
                <a:schemeClr val="bg1"/>
              </a:solidFill>
            </a:endParaRPr>
          </a:p>
        </p:txBody>
      </p:sp>
      <p:sp>
        <p:nvSpPr>
          <p:cNvPr id="137227" name="Line 11"/>
          <p:cNvSpPr>
            <a:spLocks noChangeShapeType="1"/>
          </p:cNvSpPr>
          <p:nvPr/>
        </p:nvSpPr>
        <p:spPr bwMode="auto">
          <a:xfrm>
            <a:off x="1560513" y="4117975"/>
            <a:ext cx="889000" cy="571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37228" name="Line 12"/>
          <p:cNvSpPr>
            <a:spLocks noChangeShapeType="1"/>
          </p:cNvSpPr>
          <p:nvPr/>
        </p:nvSpPr>
        <p:spPr bwMode="auto">
          <a:xfrm>
            <a:off x="1166813" y="2374900"/>
            <a:ext cx="1379537" cy="8858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37229" name="Line 13"/>
          <p:cNvSpPr>
            <a:spLocks noChangeShapeType="1"/>
          </p:cNvSpPr>
          <p:nvPr/>
        </p:nvSpPr>
        <p:spPr bwMode="auto">
          <a:xfrm flipV="1">
            <a:off x="1688122" y="5057774"/>
            <a:ext cx="809015" cy="857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37230" name="Line 14"/>
          <p:cNvSpPr>
            <a:spLocks noChangeShapeType="1"/>
          </p:cNvSpPr>
          <p:nvPr/>
        </p:nvSpPr>
        <p:spPr bwMode="auto">
          <a:xfrm flipV="1">
            <a:off x="6938963" y="4000500"/>
            <a:ext cx="921360" cy="7175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37231" name="Line 15"/>
          <p:cNvSpPr>
            <a:spLocks noChangeShapeType="1"/>
          </p:cNvSpPr>
          <p:nvPr/>
        </p:nvSpPr>
        <p:spPr bwMode="auto">
          <a:xfrm flipV="1">
            <a:off x="6904038" y="2787650"/>
            <a:ext cx="930275" cy="508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arrow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37232" name="Line 16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2343150" y="2979738"/>
            <a:ext cx="4514850" cy="896937"/>
          </a:xfrm>
          <a:prstGeom prst="rect">
            <a:avLst/>
          </a:prstGeom>
          <a:solidFill>
            <a:srgbClr val="FF8585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926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14375" y="1181100"/>
            <a:ext cx="7239000" cy="45085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The G460 PID is protected by both external and internal filters</a:t>
            </a:r>
          </a:p>
          <a:p>
            <a:pPr lvl="1">
              <a:spcBef>
                <a:spcPct val="0"/>
              </a:spcBef>
              <a:spcAft>
                <a:spcPts val="3000"/>
              </a:spcAft>
            </a:pPr>
            <a:r>
              <a:rPr lang="en-US" sz="1800" dirty="0" smtClean="0"/>
              <a:t>Because gas diffuses into and out of the sensor (rather than using a pump to pull the atmosphere across the lamp and electrodes) the system is less prone to particulate contamination</a:t>
            </a:r>
          </a:p>
          <a:p>
            <a:pPr marL="1714500" lvl="4" indent="0">
              <a:spcBef>
                <a:spcPct val="0"/>
              </a:spcBef>
              <a:buFontTx/>
              <a:buNone/>
            </a:pPr>
            <a:r>
              <a:rPr lang="en-US" sz="1800" dirty="0" smtClean="0"/>
              <a:t>Note:  The PID lamp and electrodes</a:t>
            </a:r>
          </a:p>
          <a:p>
            <a:pPr marL="1714500" lvl="4" indent="0"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sz="1800" dirty="0" smtClean="0"/>
              <a:t> should only be cleaned when needed!</a:t>
            </a: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The primary symptoms that indicate the need to clean the lamp are: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en-US" sz="1800" dirty="0" smtClean="0"/>
              <a:t>Unstable readings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en-US" sz="1800" dirty="0" smtClean="0"/>
              <a:t>Oversensitivity to humidity</a:t>
            </a:r>
          </a:p>
          <a:p>
            <a:pPr lvl="2">
              <a:spcBef>
                <a:spcPct val="0"/>
              </a:spcBef>
              <a:spcAft>
                <a:spcPts val="1800"/>
              </a:spcAft>
              <a:buFontTx/>
              <a:buAutoNum type="arabicPeriod"/>
            </a:pPr>
            <a:r>
              <a:rPr lang="en-US" sz="1800" dirty="0" smtClean="0"/>
              <a:t>Failure to calibrate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sz="1600" dirty="0" smtClean="0"/>
          </a:p>
        </p:txBody>
      </p:sp>
      <p:sp>
        <p:nvSpPr>
          <p:cNvPr id="139268" name="Rectangle 2"/>
          <p:cNvSpPr>
            <a:spLocks noChangeArrowheads="1"/>
          </p:cNvSpPr>
          <p:nvPr/>
        </p:nvSpPr>
        <p:spPr bwMode="auto">
          <a:xfrm>
            <a:off x="-133350" y="1495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/>
          </a:p>
        </p:txBody>
      </p:sp>
      <p:sp>
        <p:nvSpPr>
          <p:cNvPr id="139269" name="Rectangle 3"/>
          <p:cNvSpPr>
            <a:spLocks noChangeArrowheads="1"/>
          </p:cNvSpPr>
          <p:nvPr/>
        </p:nvSpPr>
        <p:spPr bwMode="auto">
          <a:xfrm>
            <a:off x="1690688" y="1190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/>
          </a:p>
        </p:txBody>
      </p:sp>
      <p:sp>
        <p:nvSpPr>
          <p:cNvPr id="139270" name="Rectangle 4"/>
          <p:cNvSpPr>
            <a:spLocks noGrp="1" noChangeArrowheads="1"/>
          </p:cNvSpPr>
          <p:nvPr>
            <p:ph type="title"/>
          </p:nvPr>
        </p:nvSpPr>
        <p:spPr>
          <a:xfrm>
            <a:off x="1719263" y="117475"/>
            <a:ext cx="6756400" cy="812800"/>
          </a:xfrm>
        </p:spPr>
        <p:txBody>
          <a:bodyPr/>
          <a:lstStyle/>
          <a:p>
            <a:r>
              <a:rPr lang="en-US" sz="2000" dirty="0" smtClean="0"/>
              <a:t>G460 PID maintenance</a:t>
            </a:r>
          </a:p>
        </p:txBody>
      </p:sp>
      <p:sp>
        <p:nvSpPr>
          <p:cNvPr id="139271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31221</TotalTime>
  <Words>1276</Words>
  <Application>Microsoft Office PowerPoint</Application>
  <PresentationFormat>On-screen Show (4:3)</PresentationFormat>
  <Paragraphs>267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Fireball</vt:lpstr>
      <vt:lpstr>PowerPoint Presentation</vt:lpstr>
      <vt:lpstr>G450 / G460 Advanced Service Procedures</vt:lpstr>
      <vt:lpstr>G460 Smart Sensor PID</vt:lpstr>
      <vt:lpstr>PID range and resolution</vt:lpstr>
      <vt:lpstr>PID sensor menu </vt:lpstr>
      <vt:lpstr>PID sensor “Gas and Unit” library choices  </vt:lpstr>
      <vt:lpstr>G460 Interchangeable Smart Sensors</vt:lpstr>
      <vt:lpstr>G460 Main PCB: Five Smart Sensor Positions</vt:lpstr>
      <vt:lpstr>G460 PID maintenance</vt:lpstr>
      <vt:lpstr>G460 PID Maintenance</vt:lpstr>
      <vt:lpstr>G460 PID Maintenance Kit</vt:lpstr>
      <vt:lpstr>G460 PID Maintenance Cautions</vt:lpstr>
      <vt:lpstr>G460 PID Maintenance </vt:lpstr>
      <vt:lpstr>G460 PID Maintenance</vt:lpstr>
      <vt:lpstr>G460 PID Maintenance</vt:lpstr>
      <vt:lpstr>G460 PID Maintenance</vt:lpstr>
      <vt:lpstr>G460 PID Maintenance</vt:lpstr>
      <vt:lpstr>G460 PID Maintenance</vt:lpstr>
      <vt:lpstr>G460 PID Maintenance</vt:lpstr>
      <vt:lpstr>G460 PID Maintenance</vt:lpstr>
      <vt:lpstr>G460 PID Maintenance</vt:lpstr>
      <vt:lpstr>G460 PID Maintenance</vt:lpstr>
      <vt:lpstr>Returning the instrument to service</vt:lpstr>
      <vt:lpstr>Questions?</vt:lpstr>
    </vt:vector>
  </TitlesOfParts>
  <Company>BW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Presentation</dc:title>
  <dc:creator>Robert Henderson</dc:creator>
  <cp:lastModifiedBy>Bob Henderson</cp:lastModifiedBy>
  <cp:revision>1070</cp:revision>
  <cp:lastPrinted>2000-12-02T23:41:38Z</cp:lastPrinted>
  <dcterms:created xsi:type="dcterms:W3CDTF">1998-10-08T14:52:24Z</dcterms:created>
  <dcterms:modified xsi:type="dcterms:W3CDTF">2013-01-11T17:42:12Z</dcterms:modified>
</cp:coreProperties>
</file>