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7"/>
  </p:notesMasterIdLst>
  <p:handoutMasterIdLst>
    <p:handoutMasterId r:id="rId48"/>
  </p:handoutMasterIdLst>
  <p:sldIdLst>
    <p:sldId id="256" r:id="rId2"/>
    <p:sldId id="453" r:id="rId3"/>
    <p:sldId id="313" r:id="rId4"/>
    <p:sldId id="455" r:id="rId5"/>
    <p:sldId id="324" r:id="rId6"/>
    <p:sldId id="327" r:id="rId7"/>
    <p:sldId id="370" r:id="rId8"/>
    <p:sldId id="371" r:id="rId9"/>
    <p:sldId id="373" r:id="rId10"/>
    <p:sldId id="375" r:id="rId11"/>
    <p:sldId id="330" r:id="rId12"/>
    <p:sldId id="332" r:id="rId13"/>
    <p:sldId id="334" r:id="rId14"/>
    <p:sldId id="337" r:id="rId15"/>
    <p:sldId id="318" r:id="rId16"/>
    <p:sldId id="339" r:id="rId17"/>
    <p:sldId id="341" r:id="rId18"/>
    <p:sldId id="343" r:id="rId19"/>
    <p:sldId id="345" r:id="rId20"/>
    <p:sldId id="465" r:id="rId21"/>
    <p:sldId id="349" r:id="rId22"/>
    <p:sldId id="347" r:id="rId23"/>
    <p:sldId id="360" r:id="rId24"/>
    <p:sldId id="358" r:id="rId25"/>
    <p:sldId id="362" r:id="rId26"/>
    <p:sldId id="466" r:id="rId27"/>
    <p:sldId id="308" r:id="rId28"/>
    <p:sldId id="298" r:id="rId29"/>
    <p:sldId id="268" r:id="rId30"/>
    <p:sldId id="366" r:id="rId31"/>
    <p:sldId id="368" r:id="rId32"/>
    <p:sldId id="393" r:id="rId33"/>
    <p:sldId id="450" r:id="rId34"/>
    <p:sldId id="413" r:id="rId35"/>
    <p:sldId id="452" r:id="rId36"/>
    <p:sldId id="364" r:id="rId37"/>
    <p:sldId id="432" r:id="rId38"/>
    <p:sldId id="460" r:id="rId39"/>
    <p:sldId id="462" r:id="rId40"/>
    <p:sldId id="464" r:id="rId41"/>
    <p:sldId id="468" r:id="rId42"/>
    <p:sldId id="469" r:id="rId43"/>
    <p:sldId id="350" r:id="rId44"/>
    <p:sldId id="467" r:id="rId45"/>
    <p:sldId id="438" r:id="rId46"/>
  </p:sldIdLst>
  <p:sldSz cx="9144000" cy="5394325"/>
  <p:notesSz cx="7099300" cy="10234613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Animation="0">
    <p:browse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99CC"/>
    <a:srgbClr val="0082B0"/>
    <a:srgbClr val="3399FF"/>
    <a:srgbClr val="B2B2B2"/>
    <a:srgbClr val="EAEAEA"/>
    <a:srgbClr val="0066CC"/>
    <a:srgbClr val="33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84" autoAdjust="0"/>
    <p:restoredTop sz="94672" autoAdjust="0"/>
  </p:normalViewPr>
  <p:slideViewPr>
    <p:cSldViewPr>
      <p:cViewPr>
        <p:scale>
          <a:sx n="66" d="100"/>
          <a:sy n="66" d="100"/>
        </p:scale>
        <p:origin x="-2940" y="-1332"/>
      </p:cViewPr>
      <p:guideLst>
        <p:guide orient="horz" pos="3231"/>
        <p:guide pos="374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739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>
              <a:defRPr sz="13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23449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1138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algn="r">
              <a:defRPr sz="13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23450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>
              <a:defRPr sz="13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23450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algn="r">
              <a:defRPr sz="1300"/>
            </a:lvl1pPr>
          </a:lstStyle>
          <a:p>
            <a:pPr>
              <a:defRPr/>
            </a:pPr>
            <a:fld id="{42558C61-4DA0-4D92-A411-5E15BF56AAF8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9166607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>
              <a:defRPr sz="13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1138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algn="r">
              <a:defRPr sz="13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813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98450" y="768350"/>
            <a:ext cx="6502400" cy="38369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613" y="4860925"/>
            <a:ext cx="5680075" cy="4605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 smtClean="0"/>
              <a:t>Textmasterformate durch Klicken bearbeiten</a:t>
            </a:r>
          </a:p>
          <a:p>
            <a:pPr lvl="1"/>
            <a:r>
              <a:rPr lang="de-DE" noProof="0" smtClean="0"/>
              <a:t>Zweite Ebene</a:t>
            </a:r>
          </a:p>
          <a:p>
            <a:pPr lvl="2"/>
            <a:r>
              <a:rPr lang="de-DE" noProof="0" smtClean="0"/>
              <a:t>Dritte Ebene</a:t>
            </a:r>
          </a:p>
          <a:p>
            <a:pPr lvl="3"/>
            <a:r>
              <a:rPr lang="de-DE" noProof="0" smtClean="0"/>
              <a:t>Vierte Ebene</a:t>
            </a:r>
          </a:p>
          <a:p>
            <a:pPr lvl="4"/>
            <a:r>
              <a:rPr lang="de-DE" noProof="0" smtClean="0"/>
              <a:t>Fünfte Ebene</a:t>
            </a:r>
          </a:p>
        </p:txBody>
      </p:sp>
      <p:sp>
        <p:nvSpPr>
          <p:cNvPr id="2253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>
              <a:defRPr sz="13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2253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algn="r">
              <a:defRPr sz="1300"/>
            </a:lvl1pPr>
          </a:lstStyle>
          <a:p>
            <a:pPr>
              <a:defRPr/>
            </a:pPr>
            <a:fld id="{FEDA1915-94B0-483B-AC96-DEDE85B96279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4124501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915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  <p:sp>
        <p:nvSpPr>
          <p:cNvPr id="491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9399CB05-C45A-49BA-8A14-A589B1CCCAE2}" type="slidenum">
              <a:rPr lang="de-DE" altLang="en-US" sz="1300" smtClean="0"/>
              <a:pPr eaLnBrk="1" hangingPunct="1">
                <a:spcBef>
                  <a:spcPct val="0"/>
                </a:spcBef>
              </a:pPr>
              <a:t>20</a:t>
            </a:fld>
            <a:endParaRPr lang="de-DE" altLang="en-US" sz="1300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1675256"/>
            <a:ext cx="7772400" cy="1157603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057344"/>
            <a:ext cx="6400800" cy="137873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95287748"/>
      </p:ext>
    </p:extLst>
  </p:cSld>
  <p:clrMapOvr>
    <a:masterClrMapping/>
  </p:clrMapOvr>
  <p:transition spd="slow" advClick="0" advTm="10000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16109"/>
            <a:ext cx="8229600" cy="899612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1258119"/>
            <a:ext cx="8229600" cy="355991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88520673"/>
      </p:ext>
    </p:extLst>
  </p:cSld>
  <p:clrMapOvr>
    <a:masterClrMapping/>
  </p:clrMapOvr>
  <p:transition spd="slow" advClick="0" advTm="10000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16109"/>
            <a:ext cx="2057400" cy="4601928"/>
          </a:xfrm>
          <a:prstGeom prst="rect">
            <a:avLst/>
          </a:prstGeo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16109"/>
            <a:ext cx="6019800" cy="460192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87066507"/>
      </p:ext>
    </p:extLst>
  </p:cSld>
  <p:clrMapOvr>
    <a:masterClrMapping/>
  </p:clrMapOvr>
  <p:transition spd="slow" advClick="0" advTm="10000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3878011"/>
      </p:ext>
    </p:extLst>
  </p:cSld>
  <p:clrMapOvr>
    <a:masterClrMapping/>
  </p:clrMapOvr>
  <p:transition spd="slow" advClick="0" advTm="1000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16109"/>
            <a:ext cx="8229600" cy="899612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258119"/>
            <a:ext cx="8229600" cy="355991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21497041"/>
      </p:ext>
    </p:extLst>
  </p:cSld>
  <p:clrMapOvr>
    <a:masterClrMapping/>
  </p:clrMapOvr>
  <p:transition spd="slow" advClick="0" advTm="1000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3466106"/>
            <a:ext cx="7772400" cy="1072164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286725"/>
            <a:ext cx="7772400" cy="1179381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2025698095"/>
      </p:ext>
    </p:extLst>
  </p:cSld>
  <p:clrMapOvr>
    <a:masterClrMapping/>
  </p:clrMapOvr>
  <p:transition spd="slow" advClick="0" advTm="1000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16109"/>
            <a:ext cx="8229600" cy="899612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258119"/>
            <a:ext cx="4038600" cy="3559919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258119"/>
            <a:ext cx="4038600" cy="3559919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12942537"/>
      </p:ext>
    </p:extLst>
  </p:cSld>
  <p:clrMapOvr>
    <a:masterClrMapping/>
  </p:clrMapOvr>
  <p:transition spd="slow" advClick="0" advTm="10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16109"/>
            <a:ext cx="8229600" cy="89961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207860"/>
            <a:ext cx="4040188" cy="50257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1710437"/>
            <a:ext cx="4040188" cy="310760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7" y="1207860"/>
            <a:ext cx="4041775" cy="50257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7" y="1710437"/>
            <a:ext cx="4041775" cy="310760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25566360"/>
      </p:ext>
    </p:extLst>
  </p:cSld>
  <p:clrMapOvr>
    <a:masterClrMapping/>
  </p:clrMapOvr>
  <p:transition spd="slow" advClick="0" advTm="1000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16109"/>
            <a:ext cx="8229600" cy="899612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1990553"/>
      </p:ext>
    </p:extLst>
  </p:cSld>
  <p:clrMapOvr>
    <a:masterClrMapping/>
  </p:clrMapOvr>
  <p:transition spd="slow" advClick="0" advTm="10000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71613181"/>
      </p:ext>
    </p:extLst>
  </p:cSld>
  <p:clrMapOvr>
    <a:masterClrMapping/>
  </p:clrMapOvr>
  <p:transition spd="slow" advClick="0" advTm="10000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2" y="214433"/>
            <a:ext cx="3008313" cy="91469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14433"/>
            <a:ext cx="5111750" cy="4603604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2" y="1129123"/>
            <a:ext cx="3008313" cy="368891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404077631"/>
      </p:ext>
    </p:extLst>
  </p:cSld>
  <p:clrMapOvr>
    <a:masterClrMapping/>
  </p:clrMapOvr>
  <p:transition spd="slow" advClick="0" advTm="10000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3776028"/>
            <a:ext cx="5486400" cy="44561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482474"/>
            <a:ext cx="5486400" cy="323659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4221646"/>
            <a:ext cx="5486400" cy="6332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700124824"/>
      </p:ext>
    </p:extLst>
  </p:cSld>
  <p:clrMapOvr>
    <a:masterClrMapping/>
  </p:clrMapOvr>
  <p:transition spd="slow" advClick="0" advTm="10000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8" descr="GfG-Logo_2008 Kopie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50" y="114300"/>
            <a:ext cx="863600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Text Box 10"/>
          <p:cNvSpPr txBox="1">
            <a:spLocks noChangeArrowheads="1"/>
          </p:cNvSpPr>
          <p:nvPr userDrawn="1"/>
        </p:nvSpPr>
        <p:spPr bwMode="auto">
          <a:xfrm>
            <a:off x="0" y="266700"/>
            <a:ext cx="5400675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de-DE" altLang="en-US" sz="1100" i="1" smtClean="0">
                <a:solidFill>
                  <a:srgbClr val="0099CC"/>
                </a:solidFill>
                <a:latin typeface="Verdana" pitchFamily="34" charset="0"/>
              </a:rPr>
              <a:t>Worldwide Supplier of Gas Detection Solutions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65" r:id="rId8"/>
    <p:sldLayoutId id="2147483766" r:id="rId9"/>
    <p:sldLayoutId id="2147483767" r:id="rId10"/>
    <p:sldLayoutId id="2147483768" r:id="rId11"/>
    <p:sldLayoutId id="2147483769" r:id="rId12"/>
  </p:sldLayoutIdLst>
  <p:transition spd="slow" advClick="0" advTm="10000">
    <p:fade/>
  </p:transition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2.jpeg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5" descr="GfG-Logo_2008 Kopi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7113" y="949325"/>
            <a:ext cx="3498850" cy="343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Text Box 6"/>
          <p:cNvSpPr txBox="1">
            <a:spLocks noChangeArrowheads="1"/>
          </p:cNvSpPr>
          <p:nvPr/>
        </p:nvSpPr>
        <p:spPr bwMode="auto">
          <a:xfrm>
            <a:off x="6011863" y="1177925"/>
            <a:ext cx="3059112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altLang="en-US" sz="1600" i="1">
                <a:solidFill>
                  <a:srgbClr val="0099CC"/>
                </a:solidFill>
                <a:latin typeface="Verdana" pitchFamily="34" charset="0"/>
              </a:rPr>
              <a:t>Products and performance</a:t>
            </a:r>
          </a:p>
        </p:txBody>
      </p:sp>
    </p:spTree>
  </p:cSld>
  <p:clrMapOvr>
    <a:masterClrMapping/>
  </p:clrMapOvr>
  <p:transition spd="slow" advClick="0" advTm="10000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Applikationen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0825" cy="544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 descr="Applikatione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937250" cy="546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8" name="Text Box 4"/>
          <p:cNvSpPr txBox="1">
            <a:spLocks noChangeArrowheads="1"/>
          </p:cNvSpPr>
          <p:nvPr/>
        </p:nvSpPr>
        <p:spPr bwMode="auto">
          <a:xfrm>
            <a:off x="6227763" y="1041400"/>
            <a:ext cx="2736850" cy="2551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de-DE" altLang="en-US" sz="1700" i="1" dirty="0" smtClean="0">
                <a:solidFill>
                  <a:srgbClr val="0099CC"/>
                </a:solidFill>
                <a:latin typeface="Verdana" pitchFamily="34" charset="0"/>
              </a:rPr>
              <a:t>Gas detection solutions</a:t>
            </a:r>
          </a:p>
          <a:p>
            <a:pPr marL="285750" indent="-285750" eaLnBrk="1" hangingPunct="1">
              <a:spcBef>
                <a:spcPct val="50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de-DE" altLang="en-US" sz="1200" i="1" dirty="0" smtClean="0">
                <a:latin typeface="Verdana" pitchFamily="34" charset="0"/>
              </a:rPr>
              <a:t>Sewage treatment</a:t>
            </a:r>
          </a:p>
          <a:p>
            <a:pPr marL="285750" indent="-285750" eaLnBrk="1" hangingPunct="1">
              <a:lnSpc>
                <a:spcPct val="80000"/>
              </a:lnSpc>
              <a:spcBef>
                <a:spcPct val="50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en-GB" altLang="en-US" sz="1200" i="1" dirty="0" smtClean="0">
                <a:latin typeface="Verdana" pitchFamily="34" charset="0"/>
              </a:rPr>
              <a:t> Gas industry </a:t>
            </a:r>
          </a:p>
          <a:p>
            <a:pPr marL="285750" indent="-285750" eaLnBrk="1" hangingPunct="1">
              <a:lnSpc>
                <a:spcPct val="80000"/>
              </a:lnSpc>
              <a:spcBef>
                <a:spcPct val="50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de-DE" altLang="en-US" sz="1200" i="1" dirty="0" smtClean="0">
                <a:latin typeface="Verdana" pitchFamily="34" charset="0"/>
              </a:rPr>
              <a:t> Coal and steel industry</a:t>
            </a:r>
          </a:p>
          <a:p>
            <a:pPr marL="285750" indent="-285750" eaLnBrk="1" hangingPunct="1">
              <a:lnSpc>
                <a:spcPct val="80000"/>
              </a:lnSpc>
              <a:spcBef>
                <a:spcPct val="50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de-DE" altLang="en-US" sz="1200" i="1" dirty="0" smtClean="0">
                <a:latin typeface="Verdana" pitchFamily="34" charset="0"/>
              </a:rPr>
              <a:t> Automotive industry</a:t>
            </a:r>
          </a:p>
          <a:p>
            <a:pPr marL="285750" indent="-285750" eaLnBrk="1" hangingPunct="1">
              <a:lnSpc>
                <a:spcPct val="80000"/>
              </a:lnSpc>
              <a:spcBef>
                <a:spcPct val="50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de-DE" altLang="en-US" sz="1200" i="1" dirty="0" smtClean="0">
                <a:latin typeface="Verdana" pitchFamily="34" charset="0"/>
              </a:rPr>
              <a:t> Facility protection</a:t>
            </a:r>
          </a:p>
          <a:p>
            <a:pPr marL="285750" indent="-285750" eaLnBrk="1" hangingPunct="1">
              <a:lnSpc>
                <a:spcPct val="80000"/>
              </a:lnSpc>
              <a:spcBef>
                <a:spcPct val="50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de-DE" altLang="en-US" sz="1200" i="1" dirty="0" smtClean="0">
                <a:latin typeface="Verdana" pitchFamily="34" charset="0"/>
              </a:rPr>
              <a:t> Fire brigade</a:t>
            </a:r>
          </a:p>
          <a:p>
            <a:pPr marL="285750" indent="-285750" eaLnBrk="1" hangingPunct="1">
              <a:lnSpc>
                <a:spcPct val="80000"/>
              </a:lnSpc>
              <a:spcBef>
                <a:spcPct val="50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de-DE" altLang="en-US" sz="1200" i="1" dirty="0" smtClean="0">
                <a:latin typeface="Verdana" pitchFamily="34" charset="0"/>
              </a:rPr>
              <a:t> Food industry</a:t>
            </a:r>
          </a:p>
          <a:p>
            <a:pPr marL="285750" indent="-285750" eaLnBrk="1" hangingPunct="1">
              <a:lnSpc>
                <a:spcPct val="80000"/>
              </a:lnSpc>
              <a:spcBef>
                <a:spcPct val="50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de-DE" altLang="en-US" sz="1200" i="1" dirty="0" smtClean="0">
                <a:latin typeface="Verdana" pitchFamily="34" charset="0"/>
              </a:rPr>
              <a:t> Chemical and  </a:t>
            </a:r>
          </a:p>
          <a:p>
            <a:pPr marL="285750" indent="-285750" eaLnBrk="1" hangingPunct="1">
              <a:lnSpc>
                <a:spcPct val="80000"/>
              </a:lnSpc>
              <a:spcBef>
                <a:spcPct val="50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de-DE" altLang="en-US" sz="1200" i="1" dirty="0" smtClean="0">
                <a:latin typeface="Verdana" pitchFamily="34" charset="0"/>
              </a:rPr>
              <a:t> Petrochemical industry</a:t>
            </a:r>
          </a:p>
        </p:txBody>
      </p:sp>
    </p:spTree>
  </p:cSld>
  <p:clrMapOvr>
    <a:masterClrMapping/>
  </p:clrMapOvr>
  <p:transition spd="slow" advClick="0" advTm="10000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ChangeArrowheads="1"/>
          </p:cNvSpPr>
          <p:nvPr/>
        </p:nvSpPr>
        <p:spPr bwMode="auto">
          <a:xfrm>
            <a:off x="0" y="1252538"/>
            <a:ext cx="9144000" cy="1014412"/>
          </a:xfrm>
          <a:prstGeom prst="rect">
            <a:avLst/>
          </a:prstGeom>
          <a:solidFill>
            <a:srgbClr val="0099CC">
              <a:alpha val="1019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bIns="0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2291" name="Text Box 3"/>
          <p:cNvSpPr txBox="1">
            <a:spLocks noChangeArrowheads="1"/>
          </p:cNvSpPr>
          <p:nvPr/>
        </p:nvSpPr>
        <p:spPr bwMode="auto">
          <a:xfrm>
            <a:off x="755650" y="1328738"/>
            <a:ext cx="3887788" cy="102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92546" bIns="0">
            <a:spAutoFit/>
          </a:bodyPr>
          <a:lstStyle>
            <a:lvl1pPr defTabSz="925513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925513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925513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925513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925513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20000"/>
              </a:spcBef>
              <a:buFont typeface="Wingdings" pitchFamily="2" charset="2"/>
              <a:buNone/>
            </a:pPr>
            <a:r>
              <a:rPr lang="de-DE" altLang="en-US" sz="1600" i="1">
                <a:solidFill>
                  <a:srgbClr val="0099CC"/>
                </a:solidFill>
                <a:latin typeface="Verdana" pitchFamily="34" charset="0"/>
              </a:rPr>
              <a:t>GfG Instrumentation</a:t>
            </a:r>
          </a:p>
          <a:p>
            <a:pPr eaLnBrk="1" hangingPunct="1">
              <a:spcBef>
                <a:spcPct val="20000"/>
              </a:spcBef>
              <a:buFont typeface="Wingdings" pitchFamily="2" charset="2"/>
              <a:buNone/>
            </a:pPr>
            <a:r>
              <a:rPr lang="de-DE" altLang="en-US" sz="1200" i="1">
                <a:latin typeface="Verdana" pitchFamily="34" charset="0"/>
              </a:rPr>
              <a:t>Best sensor warranties, best product support, best customer value!</a:t>
            </a:r>
          </a:p>
          <a:p>
            <a:pPr eaLnBrk="1" hangingPunct="1">
              <a:spcBef>
                <a:spcPct val="20000"/>
              </a:spcBef>
              <a:buFont typeface="Wingdings" pitchFamily="2" charset="2"/>
              <a:buChar char="§"/>
            </a:pPr>
            <a:endParaRPr lang="de-DE" altLang="en-US" sz="2000">
              <a:solidFill>
                <a:schemeClr val="bg2"/>
              </a:solidFill>
              <a:latin typeface="Verdana" pitchFamily="34" charset="0"/>
            </a:endParaRPr>
          </a:p>
        </p:txBody>
      </p:sp>
      <p:pic>
        <p:nvPicPr>
          <p:cNvPr id="12292" name="Picture 2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475" y="681038"/>
            <a:ext cx="5076825" cy="412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 advTm="10000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6" descr="PID_NEU12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0825" cy="5427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5" descr="PID_NEU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0"/>
            <a:ext cx="5946775" cy="5427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6" name="Text Box 4"/>
          <p:cNvSpPr txBox="1">
            <a:spLocks noChangeArrowheads="1"/>
          </p:cNvSpPr>
          <p:nvPr/>
        </p:nvSpPr>
        <p:spPr bwMode="auto">
          <a:xfrm>
            <a:off x="6227763" y="1122363"/>
            <a:ext cx="2843212" cy="1089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de-DE" altLang="en-US" sz="1600" i="1" dirty="0" smtClean="0">
                <a:solidFill>
                  <a:srgbClr val="0099CC"/>
                </a:solidFill>
                <a:latin typeface="Verdana" pitchFamily="34" charset="0"/>
              </a:rPr>
              <a:t>Reliable technology</a:t>
            </a:r>
          </a:p>
          <a:p>
            <a:pPr marL="171450" indent="-171450" eaLnBrk="1" hangingPunct="1">
              <a:lnSpc>
                <a:spcPct val="80000"/>
              </a:lnSpc>
              <a:spcBef>
                <a:spcPct val="50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en-US" altLang="en-US" sz="1200" i="1" dirty="0" smtClean="0">
                <a:latin typeface="Verdana" pitchFamily="34" charset="0"/>
              </a:rPr>
              <a:t>Portable gas detectors</a:t>
            </a:r>
          </a:p>
          <a:p>
            <a:pPr marL="171450" indent="-171450" eaLnBrk="1" hangingPunct="1">
              <a:lnSpc>
                <a:spcPct val="80000"/>
              </a:lnSpc>
              <a:spcBef>
                <a:spcPct val="50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en-US" altLang="en-US" sz="1200" i="1" dirty="0" smtClean="0">
                <a:latin typeface="Verdana" pitchFamily="34" charset="0"/>
              </a:rPr>
              <a:t>Fixed gas detection systems   </a:t>
            </a:r>
          </a:p>
          <a:p>
            <a:pPr marL="171450" indent="-171450" eaLnBrk="1" hangingPunct="1">
              <a:lnSpc>
                <a:spcPct val="80000"/>
              </a:lnSpc>
              <a:spcBef>
                <a:spcPct val="50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en-US" altLang="en-US" sz="1200" i="1" dirty="0" smtClean="0">
                <a:latin typeface="Verdana" pitchFamily="34" charset="0"/>
              </a:rPr>
              <a:t>Aqueous measurement systems</a:t>
            </a:r>
            <a:r>
              <a:rPr lang="en-US" altLang="en-US" sz="1200" dirty="0" smtClean="0">
                <a:latin typeface="Verdana" pitchFamily="34" charset="0"/>
              </a:rPr>
              <a:t> </a:t>
            </a:r>
            <a:endParaRPr lang="de-DE" altLang="en-US" sz="1200" dirty="0" smtClean="0">
              <a:latin typeface="Verdana" pitchFamily="34" charset="0"/>
            </a:endParaRPr>
          </a:p>
        </p:txBody>
      </p:sp>
    </p:spTree>
  </p:cSld>
  <p:clrMapOvr>
    <a:masterClrMapping/>
  </p:clrMapOvr>
  <p:transition spd="slow" advClick="0" advTm="10000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ChangeArrowheads="1"/>
          </p:cNvSpPr>
          <p:nvPr/>
        </p:nvSpPr>
        <p:spPr bwMode="auto">
          <a:xfrm>
            <a:off x="0" y="1252538"/>
            <a:ext cx="9144000" cy="1014412"/>
          </a:xfrm>
          <a:prstGeom prst="rect">
            <a:avLst/>
          </a:prstGeom>
          <a:solidFill>
            <a:srgbClr val="0099CC">
              <a:alpha val="1019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bIns="0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4339" name="Text Box 3"/>
          <p:cNvSpPr txBox="1">
            <a:spLocks noChangeArrowheads="1"/>
          </p:cNvSpPr>
          <p:nvPr/>
        </p:nvSpPr>
        <p:spPr bwMode="auto">
          <a:xfrm>
            <a:off x="611188" y="1279525"/>
            <a:ext cx="2732087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92546" bIns="0">
            <a:spAutoFit/>
          </a:bodyPr>
          <a:lstStyle>
            <a:lvl1pPr defTabSz="925513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925513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925513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925513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925513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20000"/>
              </a:spcBef>
              <a:buFont typeface="Wingdings" pitchFamily="2" charset="2"/>
              <a:buNone/>
            </a:pPr>
            <a:r>
              <a:rPr lang="de-DE" altLang="en-US" i="1">
                <a:solidFill>
                  <a:srgbClr val="0099CC"/>
                </a:solidFill>
                <a:latin typeface="Verdana" pitchFamily="34" charset="0"/>
              </a:rPr>
              <a:t>Portable gas detectors</a:t>
            </a:r>
          </a:p>
          <a:p>
            <a:pPr eaLnBrk="1" hangingPunct="1">
              <a:spcBef>
                <a:spcPct val="20000"/>
              </a:spcBef>
              <a:buFont typeface="Wingdings" pitchFamily="2" charset="2"/>
              <a:buNone/>
            </a:pPr>
            <a:r>
              <a:rPr lang="de-DE" altLang="en-US" sz="2000" i="1">
                <a:latin typeface="Verdana" pitchFamily="34" charset="0"/>
              </a:rPr>
              <a:t>Single-gas detectors</a:t>
            </a:r>
          </a:p>
          <a:p>
            <a:pPr eaLnBrk="1" hangingPunct="1">
              <a:spcBef>
                <a:spcPct val="20000"/>
              </a:spcBef>
              <a:buFont typeface="Wingdings" pitchFamily="2" charset="2"/>
              <a:buChar char="§"/>
            </a:pPr>
            <a:endParaRPr lang="de-DE" altLang="en-US" sz="2000" i="1">
              <a:solidFill>
                <a:schemeClr val="bg2"/>
              </a:solidFill>
              <a:latin typeface="Verdana" pitchFamily="34" charset="0"/>
            </a:endParaRPr>
          </a:p>
        </p:txBody>
      </p:sp>
      <p:pic>
        <p:nvPicPr>
          <p:cNvPr id="14340" name="Picture 6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681038"/>
            <a:ext cx="4713287" cy="4713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 advTm="10000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7" descr="Chemiker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38" y="0"/>
            <a:ext cx="9151938" cy="543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6" descr="Chemik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38" y="0"/>
            <a:ext cx="5948363" cy="543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4" name="Text Box 5"/>
          <p:cNvSpPr txBox="1">
            <a:spLocks noChangeArrowheads="1"/>
          </p:cNvSpPr>
          <p:nvPr/>
        </p:nvSpPr>
        <p:spPr bwMode="auto">
          <a:xfrm>
            <a:off x="6227763" y="681038"/>
            <a:ext cx="2843212" cy="512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de-DE" altLang="en-US" sz="1600" i="1" dirty="0" smtClean="0">
                <a:solidFill>
                  <a:srgbClr val="0099CC"/>
                </a:solidFill>
                <a:latin typeface="Verdana" pitchFamily="34" charset="0"/>
              </a:rPr>
              <a:t>Single-gas detectors</a:t>
            </a:r>
          </a:p>
          <a:p>
            <a:pPr eaLnBrk="1" hangingPunct="1">
              <a:spcBef>
                <a:spcPct val="50000"/>
              </a:spcBef>
              <a:defRPr/>
            </a:pPr>
            <a:r>
              <a:rPr lang="en-US" altLang="en-US" sz="1200" i="1" dirty="0" smtClean="0">
                <a:latin typeface="Verdana" pitchFamily="34" charset="0"/>
              </a:rPr>
              <a:t>Compact and rugged Micro IV single-gas detectors are the perfect solution for monitoring toxic gases, vapors and oxygen.</a:t>
            </a:r>
          </a:p>
          <a:p>
            <a:pPr eaLnBrk="1" hangingPunct="1">
              <a:spcBef>
                <a:spcPts val="0"/>
              </a:spcBef>
              <a:spcAft>
                <a:spcPts val="600"/>
              </a:spcAft>
              <a:defRPr/>
            </a:pPr>
            <a:endParaRPr lang="en-US" altLang="en-US" sz="1000" i="1" dirty="0" smtClean="0">
              <a:latin typeface="Verdana" pitchFamily="34" charset="0"/>
            </a:endParaRPr>
          </a:p>
          <a:p>
            <a:pPr marL="171450" indent="-171450" eaLnBrk="1" hangingPunct="1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altLang="en-US" sz="1000" i="1" dirty="0" smtClean="0">
                <a:latin typeface="Verdana" pitchFamily="34" charset="0"/>
              </a:rPr>
              <a:t>Carbon monoxide</a:t>
            </a:r>
          </a:p>
          <a:p>
            <a:pPr marL="171450" indent="-171450" eaLnBrk="1" hangingPunct="1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altLang="en-US" sz="1000" i="1" dirty="0" smtClean="0">
                <a:latin typeface="Verdana" pitchFamily="34" charset="0"/>
              </a:rPr>
              <a:t>Hydrogen sulfide</a:t>
            </a:r>
          </a:p>
          <a:p>
            <a:pPr marL="171450" indent="-171450" eaLnBrk="1" hangingPunct="1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altLang="en-US" sz="1000" i="1" dirty="0" smtClean="0">
                <a:latin typeface="Verdana" pitchFamily="34" charset="0"/>
              </a:rPr>
              <a:t>Sulfur dioxide</a:t>
            </a:r>
          </a:p>
          <a:p>
            <a:pPr marL="171450" indent="-171450" eaLnBrk="1" hangingPunct="1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altLang="en-US" sz="1000" i="1" dirty="0" smtClean="0">
                <a:latin typeface="Verdana" pitchFamily="34" charset="0"/>
              </a:rPr>
              <a:t>Chlorine</a:t>
            </a:r>
          </a:p>
          <a:p>
            <a:pPr marL="171450" indent="-171450" eaLnBrk="1" hangingPunct="1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altLang="en-US" sz="1000" i="1" dirty="0" smtClean="0">
                <a:latin typeface="Verdana" pitchFamily="34" charset="0"/>
              </a:rPr>
              <a:t>Hydrogen cyanide</a:t>
            </a:r>
          </a:p>
          <a:p>
            <a:pPr marL="171450" indent="-171450" eaLnBrk="1" hangingPunct="1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altLang="en-US" sz="1000" i="1" dirty="0" smtClean="0">
                <a:latin typeface="Verdana" pitchFamily="34" charset="0"/>
              </a:rPr>
              <a:t>Nitrogen dioxide</a:t>
            </a:r>
          </a:p>
          <a:p>
            <a:pPr marL="171450" indent="-171450" eaLnBrk="1" hangingPunct="1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altLang="en-US" sz="1000" i="1" dirty="0" smtClean="0">
                <a:latin typeface="Verdana" pitchFamily="34" charset="0"/>
              </a:rPr>
              <a:t>Nitric oxide</a:t>
            </a:r>
          </a:p>
          <a:p>
            <a:pPr marL="171450" indent="-171450" eaLnBrk="1" hangingPunct="1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altLang="en-US" sz="1000" i="1" dirty="0" smtClean="0">
                <a:latin typeface="Verdana" pitchFamily="34" charset="0"/>
              </a:rPr>
              <a:t>Ethylene oxide</a:t>
            </a:r>
          </a:p>
          <a:p>
            <a:pPr marL="171450" indent="-171450" eaLnBrk="1" hangingPunct="1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altLang="en-US" sz="1000" i="1" dirty="0" smtClean="0">
                <a:latin typeface="Verdana" pitchFamily="34" charset="0"/>
              </a:rPr>
              <a:t>Ammonia</a:t>
            </a:r>
          </a:p>
          <a:p>
            <a:pPr marL="171450" indent="-171450" eaLnBrk="1" hangingPunct="1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altLang="en-US" sz="1000" i="1" dirty="0" smtClean="0">
                <a:latin typeface="Verdana" pitchFamily="34" charset="0"/>
              </a:rPr>
              <a:t>Chlorine dioxide</a:t>
            </a:r>
          </a:p>
          <a:p>
            <a:pPr marL="171450" indent="-171450" eaLnBrk="1" hangingPunct="1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altLang="en-US" sz="1000" i="1" dirty="0" smtClean="0">
                <a:latin typeface="Verdana" pitchFamily="34" charset="0"/>
              </a:rPr>
              <a:t>Ozone</a:t>
            </a:r>
          </a:p>
          <a:p>
            <a:pPr marL="171450" indent="-171450" eaLnBrk="1" hangingPunct="1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altLang="en-US" sz="1000" i="1" dirty="0" smtClean="0">
                <a:latin typeface="Verdana" pitchFamily="34" charset="0"/>
              </a:rPr>
              <a:t>Hydrogen</a:t>
            </a:r>
          </a:p>
          <a:p>
            <a:pPr marL="171450" indent="-171450" eaLnBrk="1" hangingPunct="1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altLang="en-US" sz="1000" i="1" dirty="0" smtClean="0">
                <a:latin typeface="Verdana" pitchFamily="34" charset="0"/>
              </a:rPr>
              <a:t>Phosphine </a:t>
            </a:r>
          </a:p>
          <a:p>
            <a:pPr marL="171450" indent="-171450" eaLnBrk="1" hangingPunct="1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altLang="en-US" sz="1000" i="1" dirty="0" smtClean="0">
                <a:latin typeface="Verdana" pitchFamily="34" charset="0"/>
              </a:rPr>
              <a:t>And many more!</a:t>
            </a:r>
          </a:p>
          <a:p>
            <a:pPr eaLnBrk="1" hangingPunct="1">
              <a:spcBef>
                <a:spcPct val="50000"/>
              </a:spcBef>
              <a:defRPr/>
            </a:pPr>
            <a:endParaRPr lang="en-US" altLang="en-US" sz="1200" i="1" dirty="0" smtClean="0">
              <a:latin typeface="Verdana" pitchFamily="34" charset="0"/>
            </a:endParaRPr>
          </a:p>
          <a:p>
            <a:pPr eaLnBrk="1" hangingPunct="1">
              <a:spcBef>
                <a:spcPct val="50000"/>
              </a:spcBef>
              <a:defRPr/>
            </a:pPr>
            <a:r>
              <a:rPr lang="en-US" altLang="en-US" sz="1000" i="1" dirty="0" smtClean="0">
                <a:latin typeface="Verdana" pitchFamily="34" charset="0"/>
              </a:rPr>
              <a:t> </a:t>
            </a:r>
            <a:endParaRPr lang="de-DE" altLang="en-US" sz="1000" i="1" dirty="0" smtClean="0">
              <a:latin typeface="Verdana" pitchFamily="34" charset="0"/>
            </a:endParaRPr>
          </a:p>
        </p:txBody>
      </p:sp>
    </p:spTree>
  </p:cSld>
  <p:clrMapOvr>
    <a:masterClrMapping/>
  </p:clrMapOvr>
  <p:transition spd="slow" advClick="0" advTm="10000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ChangeArrowheads="1"/>
          </p:cNvSpPr>
          <p:nvPr/>
        </p:nvSpPr>
        <p:spPr bwMode="auto">
          <a:xfrm>
            <a:off x="0" y="1252538"/>
            <a:ext cx="9144000" cy="1014412"/>
          </a:xfrm>
          <a:prstGeom prst="rect">
            <a:avLst/>
          </a:prstGeom>
          <a:solidFill>
            <a:srgbClr val="0099CC">
              <a:alpha val="1019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bIns="0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16387" name="Picture 4" descr="Micro_IV-G200_Holster_HG_w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663" y="1128713"/>
            <a:ext cx="1698625" cy="3427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8" name="Text Box 5"/>
          <p:cNvSpPr txBox="1">
            <a:spLocks noChangeArrowheads="1"/>
          </p:cNvSpPr>
          <p:nvPr/>
        </p:nvSpPr>
        <p:spPr bwMode="auto">
          <a:xfrm>
            <a:off x="6300788" y="1401763"/>
            <a:ext cx="2592387" cy="163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80000"/>
              </a:lnSpc>
              <a:spcAft>
                <a:spcPts val="1200"/>
              </a:spcAft>
              <a:buClr>
                <a:srgbClr val="0099CC"/>
              </a:buClr>
              <a:buFont typeface="Wingdings" pitchFamily="2" charset="2"/>
              <a:buNone/>
            </a:pPr>
            <a:r>
              <a:rPr lang="de-DE" altLang="en-US" sz="1600" i="1">
                <a:solidFill>
                  <a:srgbClr val="0099CC"/>
                </a:solidFill>
                <a:latin typeface="Verdana" pitchFamily="34" charset="0"/>
              </a:rPr>
              <a:t>Micro IV</a:t>
            </a:r>
            <a:r>
              <a:rPr lang="de-DE" altLang="en-US" sz="1400" i="1">
                <a:solidFill>
                  <a:schemeClr val="bg2"/>
                </a:solidFill>
                <a:latin typeface="Verdana" pitchFamily="34" charset="0"/>
              </a:rPr>
              <a:t> </a:t>
            </a:r>
          </a:p>
          <a:p>
            <a:pPr eaLnBrk="1" hangingPunct="1">
              <a:lnSpc>
                <a:spcPct val="80000"/>
              </a:lnSpc>
              <a:buClr>
                <a:srgbClr val="0099CC"/>
              </a:buClr>
              <a:buFont typeface="Wingdings" pitchFamily="2" charset="2"/>
              <a:buNone/>
            </a:pPr>
            <a:r>
              <a:rPr lang="en-US" altLang="en-US" sz="1200" i="1">
                <a:latin typeface="Verdana" pitchFamily="34" charset="0"/>
              </a:rPr>
              <a:t>Single-gas detector for toxic gases,  hydrogen and oxygen.</a:t>
            </a:r>
          </a:p>
          <a:p>
            <a:pPr eaLnBrk="1" hangingPunct="1">
              <a:buClr>
                <a:schemeClr val="tx1"/>
              </a:buClr>
              <a:buFont typeface="Wingdings" pitchFamily="2" charset="2"/>
              <a:buNone/>
            </a:pPr>
            <a:endParaRPr lang="en-US" altLang="en-US" sz="1200" i="1">
              <a:latin typeface="Verdana" pitchFamily="34" charset="0"/>
            </a:endParaRPr>
          </a:p>
          <a:p>
            <a:pPr eaLnBrk="1" hangingPunct="1">
              <a:spcBef>
                <a:spcPts val="1200"/>
              </a:spcBef>
              <a:buClr>
                <a:schemeClr val="tx1"/>
              </a:buClr>
              <a:buFont typeface="Wingdings" pitchFamily="2" charset="2"/>
              <a:buNone/>
            </a:pPr>
            <a:r>
              <a:rPr lang="en-US" altLang="en-US" sz="1200" i="1">
                <a:latin typeface="Verdana" pitchFamily="34" charset="0"/>
              </a:rPr>
              <a:t>With data-logger, memory, infrared interface and Smart sensor technology.</a:t>
            </a:r>
            <a:endParaRPr lang="de-DE" altLang="en-US" sz="1200" i="1">
              <a:latin typeface="Verdana" pitchFamily="34" charset="0"/>
            </a:endParaRPr>
          </a:p>
        </p:txBody>
      </p:sp>
      <p:pic>
        <p:nvPicPr>
          <p:cNvPr id="16389" name="Picture 1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896938"/>
            <a:ext cx="2679700" cy="403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Picture 3" descr="Micro IV 13x9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9250" y="1595438"/>
            <a:ext cx="2114550" cy="3792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 advTm="10000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ChangeArrowheads="1"/>
          </p:cNvSpPr>
          <p:nvPr/>
        </p:nvSpPr>
        <p:spPr bwMode="auto">
          <a:xfrm>
            <a:off x="0" y="1252538"/>
            <a:ext cx="9144000" cy="1014412"/>
          </a:xfrm>
          <a:prstGeom prst="rect">
            <a:avLst/>
          </a:prstGeom>
          <a:solidFill>
            <a:srgbClr val="0099CC">
              <a:alpha val="1019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bIns="0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17411" name="Picture 3" descr="DS220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473200"/>
            <a:ext cx="5543550" cy="307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2" name="Text Box 5"/>
          <p:cNvSpPr txBox="1">
            <a:spLocks noChangeArrowheads="1"/>
          </p:cNvSpPr>
          <p:nvPr/>
        </p:nvSpPr>
        <p:spPr bwMode="auto">
          <a:xfrm>
            <a:off x="5292725" y="1184275"/>
            <a:ext cx="3600450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Clr>
                <a:srgbClr val="0099CC"/>
              </a:buClr>
              <a:buFont typeface="Wingdings" pitchFamily="2" charset="2"/>
              <a:buNone/>
            </a:pPr>
            <a:r>
              <a:rPr lang="de-DE" altLang="en-US" sz="1600" i="1">
                <a:solidFill>
                  <a:srgbClr val="0099CC"/>
                </a:solidFill>
                <a:latin typeface="Verdana" pitchFamily="34" charset="0"/>
              </a:rPr>
              <a:t>Comprehensive Accessories</a:t>
            </a:r>
          </a:p>
          <a:p>
            <a:pPr eaLnBrk="1" hangingPunct="1">
              <a:buClr>
                <a:schemeClr val="tx1"/>
              </a:buClr>
              <a:buFont typeface="Wingdings" pitchFamily="2" charset="2"/>
              <a:buNone/>
            </a:pPr>
            <a:r>
              <a:rPr lang="de-DE" altLang="en-US" sz="1200" i="1">
                <a:latin typeface="Verdana" pitchFamily="34" charset="0"/>
              </a:rPr>
              <a:t>Docking and data interface stations, motorized pumps, probes, calibration kits and everything else you need to use and maintain your instruments.</a:t>
            </a:r>
          </a:p>
        </p:txBody>
      </p:sp>
    </p:spTree>
  </p:cSld>
  <p:clrMapOvr>
    <a:masterClrMapping/>
  </p:clrMapOvr>
  <p:transition spd="slow" advClick="0" advTm="10000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ChangeArrowheads="1"/>
          </p:cNvSpPr>
          <p:nvPr/>
        </p:nvSpPr>
        <p:spPr bwMode="auto">
          <a:xfrm>
            <a:off x="0" y="1252538"/>
            <a:ext cx="9144000" cy="1014412"/>
          </a:xfrm>
          <a:prstGeom prst="rect">
            <a:avLst/>
          </a:prstGeom>
          <a:solidFill>
            <a:srgbClr val="0099CC">
              <a:alpha val="1019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bIns="0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8435" name="Text Box 3"/>
          <p:cNvSpPr txBox="1">
            <a:spLocks noChangeArrowheads="1"/>
          </p:cNvSpPr>
          <p:nvPr/>
        </p:nvSpPr>
        <p:spPr bwMode="auto">
          <a:xfrm>
            <a:off x="611188" y="1279525"/>
            <a:ext cx="26924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92546" bIns="0">
            <a:spAutoFit/>
          </a:bodyPr>
          <a:lstStyle>
            <a:lvl1pPr defTabSz="925513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925513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925513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925513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925513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20000"/>
              </a:spcBef>
              <a:buFont typeface="Wingdings" pitchFamily="2" charset="2"/>
              <a:buNone/>
            </a:pPr>
            <a:r>
              <a:rPr lang="de-DE" altLang="en-US" i="1">
                <a:solidFill>
                  <a:srgbClr val="0099CC"/>
                </a:solidFill>
                <a:latin typeface="Verdana" pitchFamily="34" charset="0"/>
              </a:rPr>
              <a:t>Portable gas detectors</a:t>
            </a:r>
          </a:p>
          <a:p>
            <a:pPr eaLnBrk="1" hangingPunct="1">
              <a:spcBef>
                <a:spcPct val="20000"/>
              </a:spcBef>
              <a:buFont typeface="Wingdings" pitchFamily="2" charset="2"/>
              <a:buNone/>
            </a:pPr>
            <a:r>
              <a:rPr lang="de-DE" altLang="en-US" sz="2000" i="1">
                <a:latin typeface="Verdana" pitchFamily="34" charset="0"/>
              </a:rPr>
              <a:t>Multi-gas detectors</a:t>
            </a:r>
          </a:p>
          <a:p>
            <a:pPr eaLnBrk="1" hangingPunct="1">
              <a:spcBef>
                <a:spcPct val="20000"/>
              </a:spcBef>
              <a:buFont typeface="Wingdings" pitchFamily="2" charset="2"/>
              <a:buChar char="§"/>
            </a:pPr>
            <a:endParaRPr lang="de-DE" altLang="en-US" sz="2000" i="1">
              <a:solidFill>
                <a:schemeClr val="bg2"/>
              </a:solidFill>
              <a:latin typeface="Verdana" pitchFamily="34" charset="0"/>
            </a:endParaRPr>
          </a:p>
        </p:txBody>
      </p:sp>
      <p:pic>
        <p:nvPicPr>
          <p:cNvPr id="18436" name="Picture 1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81" t="13518" r="31630" b="6660"/>
          <a:stretch>
            <a:fillRect/>
          </a:stretch>
        </p:blipFill>
        <p:spPr bwMode="auto">
          <a:xfrm>
            <a:off x="4716463" y="249238"/>
            <a:ext cx="3311525" cy="397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2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338" y="2409825"/>
            <a:ext cx="4105275" cy="280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 advTm="10000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39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4859338" y="0"/>
            <a:ext cx="4284662" cy="5394325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9460" name="Text Box 4"/>
          <p:cNvSpPr txBox="1">
            <a:spLocks noChangeArrowheads="1"/>
          </p:cNvSpPr>
          <p:nvPr/>
        </p:nvSpPr>
        <p:spPr bwMode="auto">
          <a:xfrm>
            <a:off x="5076825" y="392113"/>
            <a:ext cx="3311525" cy="1601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Aft>
                <a:spcPts val="1200"/>
              </a:spcAft>
            </a:pPr>
            <a:r>
              <a:rPr lang="de-DE" altLang="en-US" i="1">
                <a:solidFill>
                  <a:srgbClr val="0099CC"/>
                </a:solidFill>
                <a:latin typeface="Verdana" pitchFamily="34" charset="0"/>
              </a:rPr>
              <a:t>Multigas detectors</a:t>
            </a:r>
            <a:endParaRPr lang="de-DE" altLang="en-US" sz="1400" i="1">
              <a:solidFill>
                <a:srgbClr val="0099CC"/>
              </a:solidFill>
              <a:latin typeface="Verdana" pitchFamily="34" charset="0"/>
            </a:endParaRPr>
          </a:p>
          <a:p>
            <a:pPr eaLnBrk="1" hangingPunct="1">
              <a:spcAft>
                <a:spcPts val="1200"/>
              </a:spcAft>
              <a:buClr>
                <a:schemeClr val="tx1"/>
              </a:buClr>
              <a:buFont typeface="Wingdings" pitchFamily="2" charset="2"/>
              <a:buNone/>
            </a:pPr>
            <a:r>
              <a:rPr lang="en-US" altLang="en-US" sz="1200" i="1">
                <a:latin typeface="Verdana" pitchFamily="34" charset="0"/>
              </a:rPr>
              <a:t>GfG multi-gas instruments are compact, reliable and simple to operate. </a:t>
            </a:r>
          </a:p>
          <a:p>
            <a:pPr eaLnBrk="1" hangingPunct="1">
              <a:spcAft>
                <a:spcPts val="1200"/>
              </a:spcAft>
              <a:buClr>
                <a:schemeClr val="tx1"/>
              </a:buClr>
              <a:buFont typeface="Wingdings" pitchFamily="2" charset="2"/>
              <a:buNone/>
            </a:pPr>
            <a:r>
              <a:rPr lang="en-US" altLang="en-US" sz="1200" i="1">
                <a:latin typeface="Verdana" pitchFamily="34" charset="0"/>
              </a:rPr>
              <a:t>Loud audible and bright visual alarms give immediate warning of up to 6 gas hazards at the same time.</a:t>
            </a:r>
            <a:endParaRPr lang="de-DE" altLang="en-US" sz="1200" i="1">
              <a:latin typeface="Verdana" pitchFamily="34" charset="0"/>
            </a:endParaRPr>
          </a:p>
        </p:txBody>
      </p:sp>
      <p:pic>
        <p:nvPicPr>
          <p:cNvPr id="19461" name="Picture 5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600" y="1689100"/>
            <a:ext cx="3375025" cy="3560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 advTm="10000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ChangeArrowheads="1"/>
          </p:cNvSpPr>
          <p:nvPr/>
        </p:nvSpPr>
        <p:spPr bwMode="auto">
          <a:xfrm>
            <a:off x="0" y="1252538"/>
            <a:ext cx="9144000" cy="1014412"/>
          </a:xfrm>
          <a:prstGeom prst="rect">
            <a:avLst/>
          </a:prstGeom>
          <a:solidFill>
            <a:srgbClr val="0099CC">
              <a:alpha val="1019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bIns="0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0483" name="Text Box 3"/>
          <p:cNvSpPr txBox="1">
            <a:spLocks noChangeArrowheads="1"/>
          </p:cNvSpPr>
          <p:nvPr/>
        </p:nvSpPr>
        <p:spPr bwMode="auto">
          <a:xfrm>
            <a:off x="5508625" y="1328738"/>
            <a:ext cx="3059113" cy="839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Aft>
                <a:spcPts val="1200"/>
              </a:spcAft>
              <a:buClr>
                <a:srgbClr val="0099CC"/>
              </a:buClr>
              <a:buFont typeface="Wingdings" pitchFamily="2" charset="2"/>
              <a:buNone/>
            </a:pPr>
            <a:r>
              <a:rPr lang="de-DE" altLang="en-US" sz="1700" i="1">
                <a:solidFill>
                  <a:srgbClr val="0099CC"/>
                </a:solidFill>
                <a:latin typeface="Verdana" pitchFamily="34" charset="0"/>
              </a:rPr>
              <a:t>G460</a:t>
            </a:r>
          </a:p>
          <a:p>
            <a:pPr>
              <a:lnSpc>
                <a:spcPct val="90000"/>
              </a:lnSpc>
              <a:spcAft>
                <a:spcPts val="1200"/>
              </a:spcAft>
            </a:pPr>
            <a:r>
              <a:rPr lang="en-GB" altLang="en-US" sz="1200" i="1">
                <a:latin typeface="Verdana" pitchFamily="34" charset="0"/>
                <a:ea typeface="Verdana" pitchFamily="34" charset="0"/>
                <a:cs typeface="Verdana" pitchFamily="34" charset="0"/>
              </a:rPr>
              <a:t>Available with PID Smart-Sensor for broad-range VOC measurement</a:t>
            </a:r>
            <a:endParaRPr lang="de-DE" altLang="en-US" sz="1200" i="1">
              <a:solidFill>
                <a:srgbClr val="0099CC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20484" name="Picture 2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465138"/>
            <a:ext cx="4878387" cy="417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Picture 3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738" y="2841625"/>
            <a:ext cx="2932112" cy="206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 advTm="10000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768454_16196805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5563" y="0"/>
            <a:ext cx="9236076" cy="542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 descr="768454_1619680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950" y="0"/>
            <a:ext cx="6059488" cy="542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6" name="Text Box 5"/>
          <p:cNvSpPr txBox="1">
            <a:spLocks noChangeArrowheads="1"/>
          </p:cNvSpPr>
          <p:nvPr/>
        </p:nvSpPr>
        <p:spPr bwMode="auto">
          <a:xfrm>
            <a:off x="6300788" y="1122363"/>
            <a:ext cx="2663825" cy="4062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Aft>
                <a:spcPts val="1800"/>
              </a:spcAft>
            </a:pPr>
            <a:r>
              <a:rPr lang="de-DE" altLang="en-US" i="1">
                <a:solidFill>
                  <a:srgbClr val="0099CC"/>
                </a:solidFill>
                <a:latin typeface="Verdana" pitchFamily="34" charset="0"/>
              </a:rPr>
              <a:t>GfG Instrumentation</a:t>
            </a:r>
            <a:endParaRPr lang="de-DE" altLang="en-US" sz="1400" i="1">
              <a:solidFill>
                <a:srgbClr val="0099CC"/>
              </a:solidFill>
              <a:latin typeface="Verdana" pitchFamily="34" charset="0"/>
            </a:endParaRPr>
          </a:p>
          <a:p>
            <a:pPr eaLnBrk="1" hangingPunct="1">
              <a:spcAft>
                <a:spcPts val="1800"/>
              </a:spcAft>
              <a:buClr>
                <a:schemeClr val="tx1"/>
              </a:buClr>
              <a:buFont typeface="Wingdings" pitchFamily="2" charset="2"/>
              <a:buNone/>
            </a:pPr>
            <a:r>
              <a:rPr lang="de-DE" altLang="en-US" sz="1200" i="1">
                <a:latin typeface="Verdana" pitchFamily="34" charset="0"/>
                <a:ea typeface="Verdana" pitchFamily="34" charset="0"/>
                <a:cs typeface="Verdana" pitchFamily="34" charset="0"/>
              </a:rPr>
              <a:t>GfG is a worldwide manufacturer of portable and fixed gas detection solutions</a:t>
            </a:r>
            <a:r>
              <a:rPr lang="en-US" altLang="en-US" sz="1200" i="1">
                <a:latin typeface="Verdana" pitchFamily="34" charset="0"/>
                <a:ea typeface="Verdana" pitchFamily="34" charset="0"/>
                <a:cs typeface="Verdana" pitchFamily="34" charset="0"/>
              </a:rPr>
              <a:t>. </a:t>
            </a:r>
          </a:p>
          <a:p>
            <a:pPr eaLnBrk="1" hangingPunct="1">
              <a:spcAft>
                <a:spcPts val="1800"/>
              </a:spcAft>
              <a:buClr>
                <a:schemeClr val="tx1"/>
              </a:buClr>
              <a:buFont typeface="Wingdings" pitchFamily="2" charset="2"/>
              <a:buNone/>
            </a:pPr>
            <a:r>
              <a:rPr lang="en-US" altLang="en-US" sz="1200" i="1">
                <a:latin typeface="Verdana" pitchFamily="34" charset="0"/>
              </a:rPr>
              <a:t>For over 50 years, GfG has specialized in the development and manufacturing of high quality, robust and safe gas warning systems and sensors. </a:t>
            </a:r>
          </a:p>
          <a:p>
            <a:pPr eaLnBrk="1" hangingPunct="1">
              <a:spcAft>
                <a:spcPts val="1800"/>
              </a:spcAft>
              <a:buClr>
                <a:schemeClr val="tx1"/>
              </a:buClr>
              <a:buFont typeface="Wingdings" pitchFamily="2" charset="2"/>
              <a:buNone/>
            </a:pPr>
            <a:r>
              <a:rPr lang="en-US" altLang="en-US" sz="1200" i="1">
                <a:latin typeface="Verdana" pitchFamily="34" charset="0"/>
              </a:rPr>
              <a:t>High quality, reliable products, excellent service, and the best cost of ownership of any gas detection products on the market!</a:t>
            </a:r>
          </a:p>
          <a:p>
            <a:pPr eaLnBrk="1" hangingPunct="1">
              <a:spcAft>
                <a:spcPts val="1800"/>
              </a:spcAft>
              <a:buClr>
                <a:schemeClr val="tx1"/>
              </a:buClr>
              <a:buFont typeface="Wingdings" pitchFamily="2" charset="2"/>
              <a:buNone/>
            </a:pPr>
            <a:r>
              <a:rPr lang="en-US" altLang="en-US" sz="1200" i="1">
                <a:latin typeface="Verdana" pitchFamily="34" charset="0"/>
              </a:rPr>
              <a:t>“Technology for people and the environment.”</a:t>
            </a:r>
            <a:endParaRPr lang="de-DE" altLang="en-US" sz="1200" i="1">
              <a:latin typeface="Verdana" pitchFamily="34" charset="0"/>
            </a:endParaRPr>
          </a:p>
        </p:txBody>
      </p:sp>
    </p:spTree>
  </p:cSld>
  <p:clrMapOvr>
    <a:masterClrMapping/>
  </p:clrMapOvr>
  <p:transition spd="slow" advClick="0" advTm="10000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ChangeArrowheads="1"/>
          </p:cNvSpPr>
          <p:nvPr/>
        </p:nvSpPr>
        <p:spPr bwMode="auto">
          <a:xfrm>
            <a:off x="0" y="1252538"/>
            <a:ext cx="9144000" cy="1014412"/>
          </a:xfrm>
          <a:prstGeom prst="rect">
            <a:avLst/>
          </a:prstGeom>
          <a:solidFill>
            <a:srgbClr val="0099CC">
              <a:alpha val="1019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bIns="0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21507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9600"/>
            <a:ext cx="5867400" cy="369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8" name="Text Box 3"/>
          <p:cNvSpPr txBox="1">
            <a:spLocks noChangeArrowheads="1"/>
          </p:cNvSpPr>
          <p:nvPr/>
        </p:nvSpPr>
        <p:spPr bwMode="auto">
          <a:xfrm>
            <a:off x="6084888" y="1257300"/>
            <a:ext cx="3059112" cy="928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Aft>
                <a:spcPts val="600"/>
              </a:spcAft>
              <a:buClr>
                <a:srgbClr val="0099CC"/>
              </a:buClr>
              <a:buFont typeface="Wingdings" pitchFamily="2" charset="2"/>
              <a:buNone/>
            </a:pPr>
            <a:r>
              <a:rPr lang="de-DE" altLang="en-US" sz="1700" i="1">
                <a:solidFill>
                  <a:srgbClr val="0099CC"/>
                </a:solidFill>
                <a:latin typeface="Verdana" pitchFamily="34" charset="0"/>
              </a:rPr>
              <a:t>G460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GB" altLang="en-US" sz="1200" i="1">
                <a:latin typeface="Verdana" pitchFamily="34" charset="0"/>
                <a:ea typeface="Verdana" pitchFamily="34" charset="0"/>
                <a:cs typeface="Verdana" pitchFamily="34" charset="0"/>
              </a:rPr>
              <a:t>Available with proprietary IR sensor for simultaneous CO</a:t>
            </a:r>
            <a:r>
              <a:rPr lang="en-GB" altLang="en-US" sz="1200" i="1" baseline="-25000">
                <a:latin typeface="Verdana" pitchFamily="34" charset="0"/>
                <a:ea typeface="Verdana" pitchFamily="34" charset="0"/>
                <a:cs typeface="Verdana" pitchFamily="34" charset="0"/>
              </a:rPr>
              <a:t>2</a:t>
            </a:r>
            <a:r>
              <a:rPr lang="en-GB" altLang="en-US" sz="1200" i="1">
                <a:latin typeface="Verdana" pitchFamily="34" charset="0"/>
                <a:ea typeface="Verdana" pitchFamily="34" charset="0"/>
                <a:cs typeface="Verdana" pitchFamily="34" charset="0"/>
              </a:rPr>
              <a:t> and combustible gas measurement</a:t>
            </a:r>
            <a:endParaRPr lang="de-DE" altLang="en-US" sz="1200" i="1">
              <a:solidFill>
                <a:srgbClr val="0099CC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21509" name="Picture 3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163" y="2192338"/>
            <a:ext cx="3779837" cy="3414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 advTm="10000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ChangeArrowheads="1"/>
          </p:cNvSpPr>
          <p:nvPr/>
        </p:nvSpPr>
        <p:spPr bwMode="auto">
          <a:xfrm>
            <a:off x="0" y="1252538"/>
            <a:ext cx="9144000" cy="1014412"/>
          </a:xfrm>
          <a:prstGeom prst="rect">
            <a:avLst/>
          </a:prstGeom>
          <a:solidFill>
            <a:srgbClr val="0099CC">
              <a:alpha val="1019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bIns="0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2531" name="Text Box 3"/>
          <p:cNvSpPr txBox="1">
            <a:spLocks noChangeArrowheads="1"/>
          </p:cNvSpPr>
          <p:nvPr/>
        </p:nvSpPr>
        <p:spPr bwMode="auto">
          <a:xfrm>
            <a:off x="5219700" y="1257300"/>
            <a:ext cx="3708400" cy="129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Clr>
                <a:srgbClr val="0099CC"/>
              </a:buClr>
              <a:buFont typeface="Wingdings" pitchFamily="2" charset="2"/>
              <a:buNone/>
            </a:pPr>
            <a:r>
              <a:rPr lang="de-DE" altLang="en-US" i="1">
                <a:solidFill>
                  <a:srgbClr val="0099CC"/>
                </a:solidFill>
                <a:latin typeface="Verdana" pitchFamily="34" charset="0"/>
              </a:rPr>
              <a:t>DS 400 Docking Station</a:t>
            </a:r>
          </a:p>
          <a:p>
            <a:pPr eaLnBrk="1" hangingPunct="1">
              <a:spcBef>
                <a:spcPct val="50000"/>
              </a:spcBef>
              <a:buClr>
                <a:schemeClr val="tx1"/>
              </a:buClr>
              <a:buFont typeface="Wingdings" pitchFamily="2" charset="2"/>
              <a:buNone/>
            </a:pPr>
            <a:r>
              <a:rPr lang="en-US" altLang="en-US" sz="1200" i="1">
                <a:latin typeface="Verdana" pitchFamily="34" charset="0"/>
              </a:rPr>
              <a:t>The innovative DS 400 provides a completely automatic test, calibration and record keeping system for your GfG instruments.</a:t>
            </a:r>
          </a:p>
          <a:p>
            <a:pPr eaLnBrk="1" hangingPunct="1">
              <a:spcBef>
                <a:spcPct val="50000"/>
              </a:spcBef>
              <a:buClr>
                <a:schemeClr val="tx1"/>
              </a:buClr>
            </a:pPr>
            <a:r>
              <a:rPr lang="en-US" altLang="en-US" sz="1200" i="1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endParaRPr lang="de-DE" altLang="en-US" sz="1200" i="1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22532" name="Picture 1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75" y="0"/>
            <a:ext cx="7862888" cy="524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 advTm="10000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ChangeArrowheads="1"/>
          </p:cNvSpPr>
          <p:nvPr/>
        </p:nvSpPr>
        <p:spPr bwMode="auto">
          <a:xfrm>
            <a:off x="0" y="1252538"/>
            <a:ext cx="9144000" cy="1014412"/>
          </a:xfrm>
          <a:prstGeom prst="rect">
            <a:avLst/>
          </a:prstGeom>
          <a:solidFill>
            <a:srgbClr val="0099CC">
              <a:alpha val="1019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bIns="0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3555" name="Text Box 3"/>
          <p:cNvSpPr txBox="1">
            <a:spLocks noChangeArrowheads="1"/>
          </p:cNvSpPr>
          <p:nvPr/>
        </p:nvSpPr>
        <p:spPr bwMode="auto">
          <a:xfrm>
            <a:off x="395288" y="1257300"/>
            <a:ext cx="3744912" cy="98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Clr>
                <a:srgbClr val="0099CC"/>
              </a:buClr>
              <a:buFont typeface="Wingdings" pitchFamily="2" charset="2"/>
              <a:buNone/>
            </a:pPr>
            <a:r>
              <a:rPr lang="de-DE" altLang="en-US" sz="1600" i="1">
                <a:solidFill>
                  <a:srgbClr val="0099CC"/>
                </a:solidFill>
                <a:latin typeface="Verdana" pitchFamily="34" charset="0"/>
              </a:rPr>
              <a:t>Comprehensive Accessories</a:t>
            </a:r>
          </a:p>
          <a:p>
            <a:pPr eaLnBrk="1" hangingPunct="1">
              <a:spcBef>
                <a:spcPct val="50000"/>
              </a:spcBef>
              <a:buClr>
                <a:schemeClr val="tx1"/>
              </a:buClr>
              <a:buFont typeface="Wingdings" pitchFamily="2" charset="2"/>
              <a:buNone/>
            </a:pPr>
            <a:r>
              <a:rPr lang="de-DE" altLang="en-US" sz="1200" i="1">
                <a:latin typeface="Verdana" pitchFamily="34" charset="0"/>
              </a:rPr>
              <a:t>Calibration kits, motorized pumps, probes, carrying cases and everything else you need to use and care for your instruments</a:t>
            </a:r>
          </a:p>
        </p:txBody>
      </p:sp>
      <p:pic>
        <p:nvPicPr>
          <p:cNvPr id="23556" name="Picture 9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104775"/>
            <a:ext cx="5426075" cy="507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7" name="Picture 10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794"/>
          <a:stretch>
            <a:fillRect/>
          </a:stretch>
        </p:blipFill>
        <p:spPr bwMode="auto">
          <a:xfrm rot="-175713">
            <a:off x="2359025" y="1468438"/>
            <a:ext cx="6607175" cy="375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8" name="Picture 3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9336">
            <a:off x="558800" y="4302125"/>
            <a:ext cx="808038" cy="750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 advTm="10000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ChangeArrowheads="1"/>
          </p:cNvSpPr>
          <p:nvPr/>
        </p:nvSpPr>
        <p:spPr bwMode="auto">
          <a:xfrm>
            <a:off x="0" y="1252538"/>
            <a:ext cx="9144000" cy="1014412"/>
          </a:xfrm>
          <a:prstGeom prst="rect">
            <a:avLst/>
          </a:prstGeom>
          <a:solidFill>
            <a:srgbClr val="0099CC">
              <a:alpha val="1019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bIns="0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24579" name="Picture 18" descr="EC28_NH3 low res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863" y="176213"/>
            <a:ext cx="2030412" cy="2881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4580" name="Group 1"/>
          <p:cNvGrpSpPr>
            <a:grpSpLocks/>
          </p:cNvGrpSpPr>
          <p:nvPr/>
        </p:nvGrpSpPr>
        <p:grpSpPr bwMode="auto">
          <a:xfrm>
            <a:off x="2195513" y="2120900"/>
            <a:ext cx="4537075" cy="1958975"/>
            <a:chOff x="1331640" y="2841178"/>
            <a:chExt cx="4622800" cy="2030412"/>
          </a:xfrm>
        </p:grpSpPr>
        <p:sp>
          <p:nvSpPr>
            <p:cNvPr id="7" name="Line 26"/>
            <p:cNvSpPr>
              <a:spLocks noChangeShapeType="1"/>
            </p:cNvSpPr>
            <p:nvPr/>
          </p:nvSpPr>
          <p:spPr bwMode="auto">
            <a:xfrm>
              <a:off x="3484525" y="4307222"/>
              <a:ext cx="29115" cy="496908"/>
            </a:xfrm>
            <a:prstGeom prst="line">
              <a:avLst/>
            </a:prstGeom>
            <a:noFill/>
            <a:ln w="76200">
              <a:solidFill>
                <a:srgbClr val="5F5F5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000" b="1" kern="0">
                <a:solidFill>
                  <a:srgbClr val="FFFFCC"/>
                </a:solidFill>
              </a:endParaRPr>
            </a:p>
          </p:txBody>
        </p:sp>
        <p:sp>
          <p:nvSpPr>
            <p:cNvPr id="8" name="Line 27"/>
            <p:cNvSpPr>
              <a:spLocks noChangeShapeType="1"/>
            </p:cNvSpPr>
            <p:nvPr/>
          </p:nvSpPr>
          <p:spPr bwMode="auto">
            <a:xfrm>
              <a:off x="3633335" y="4322030"/>
              <a:ext cx="14558" cy="539688"/>
            </a:xfrm>
            <a:prstGeom prst="line">
              <a:avLst/>
            </a:prstGeom>
            <a:noFill/>
            <a:ln w="76200">
              <a:solidFill>
                <a:srgbClr val="5F5F5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000" b="1" kern="0">
                <a:solidFill>
                  <a:srgbClr val="FFFFCC"/>
                </a:solidFill>
              </a:endParaRPr>
            </a:p>
          </p:txBody>
        </p:sp>
        <p:sp>
          <p:nvSpPr>
            <p:cNvPr id="9" name="Line 28"/>
            <p:cNvSpPr>
              <a:spLocks noChangeShapeType="1"/>
            </p:cNvSpPr>
            <p:nvPr/>
          </p:nvSpPr>
          <p:spPr bwMode="auto">
            <a:xfrm>
              <a:off x="3348655" y="4345065"/>
              <a:ext cx="0" cy="464000"/>
            </a:xfrm>
            <a:prstGeom prst="line">
              <a:avLst/>
            </a:prstGeom>
            <a:noFill/>
            <a:ln w="76200">
              <a:solidFill>
                <a:srgbClr val="5F5F5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000" b="1" kern="0">
                <a:solidFill>
                  <a:srgbClr val="FFFFCC"/>
                </a:solidFill>
              </a:endParaRPr>
            </a:p>
          </p:txBody>
        </p:sp>
        <p:sp>
          <p:nvSpPr>
            <p:cNvPr id="10" name="Line 29"/>
            <p:cNvSpPr>
              <a:spLocks noChangeShapeType="1"/>
            </p:cNvSpPr>
            <p:nvPr/>
          </p:nvSpPr>
          <p:spPr bwMode="auto">
            <a:xfrm>
              <a:off x="3209551" y="4264441"/>
              <a:ext cx="0" cy="495262"/>
            </a:xfrm>
            <a:prstGeom prst="line">
              <a:avLst/>
            </a:prstGeom>
            <a:noFill/>
            <a:ln w="76200">
              <a:solidFill>
                <a:srgbClr val="5F5F5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000" b="1" kern="0">
                <a:solidFill>
                  <a:srgbClr val="FFFFCC"/>
                </a:solidFill>
              </a:endParaRPr>
            </a:p>
          </p:txBody>
        </p:sp>
        <p:sp>
          <p:nvSpPr>
            <p:cNvPr id="11" name="Line 31"/>
            <p:cNvSpPr>
              <a:spLocks noChangeShapeType="1"/>
            </p:cNvSpPr>
            <p:nvPr/>
          </p:nvSpPr>
          <p:spPr bwMode="auto">
            <a:xfrm>
              <a:off x="3761117" y="4448725"/>
              <a:ext cx="0" cy="422865"/>
            </a:xfrm>
            <a:prstGeom prst="line">
              <a:avLst/>
            </a:prstGeom>
            <a:noFill/>
            <a:ln w="76200">
              <a:solidFill>
                <a:srgbClr val="5F5F5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000" b="1" kern="0">
                <a:solidFill>
                  <a:srgbClr val="FFFFCC"/>
                </a:solidFill>
              </a:endParaRPr>
            </a:p>
          </p:txBody>
        </p:sp>
        <p:sp>
          <p:nvSpPr>
            <p:cNvPr id="12" name="Rectangle 32"/>
            <p:cNvSpPr>
              <a:spLocks noChangeArrowheads="1"/>
            </p:cNvSpPr>
            <p:nvPr/>
          </p:nvSpPr>
          <p:spPr bwMode="auto">
            <a:xfrm rot="245137">
              <a:off x="2928107" y="4777803"/>
              <a:ext cx="1015787" cy="8885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000" b="1" kern="0">
                <a:solidFill>
                  <a:srgbClr val="FFFFCC"/>
                </a:solidFill>
              </a:endParaRPr>
            </a:p>
          </p:txBody>
        </p:sp>
        <p:pic>
          <p:nvPicPr>
            <p:cNvPr id="24590" name="Picture 21" descr="Rack Controller v2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31640" y="2841178"/>
              <a:ext cx="4622800" cy="18526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3555" name="Text Box 3"/>
          <p:cNvSpPr txBox="1">
            <a:spLocks noChangeArrowheads="1"/>
          </p:cNvSpPr>
          <p:nvPr/>
        </p:nvSpPr>
        <p:spPr bwMode="auto">
          <a:xfrm>
            <a:off x="611188" y="1279525"/>
            <a:ext cx="4454525" cy="153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92546" bIns="0">
            <a:spAutoFit/>
          </a:bodyPr>
          <a:lstStyle>
            <a:lvl1pPr defTabSz="925513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925513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925513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925513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925513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ts val="0"/>
              </a:spcBef>
              <a:spcAft>
                <a:spcPts val="600"/>
              </a:spcAft>
              <a:defRPr/>
            </a:pPr>
            <a:r>
              <a:rPr lang="de-DE" altLang="en-US" sz="1600" i="1" dirty="0" smtClean="0">
                <a:solidFill>
                  <a:srgbClr val="0099CC"/>
                </a:solidFill>
                <a:latin typeface="Verdana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Fixed gas detection systems </a:t>
            </a:r>
          </a:p>
          <a:p>
            <a:pPr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1200" i="1" kern="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Comprehensive line of fixed transmitters and controllers</a:t>
            </a:r>
          </a:p>
          <a:p>
            <a:pPr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1200" i="1" kern="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able to detect over 500 gases</a:t>
            </a:r>
          </a:p>
          <a:p>
            <a:pPr eaLnBrk="1" hangingPunct="1">
              <a:spcBef>
                <a:spcPts val="0"/>
              </a:spcBef>
              <a:spcAft>
                <a:spcPts val="600"/>
              </a:spcAft>
              <a:buFont typeface="Wingdings" pitchFamily="2" charset="2"/>
              <a:buNone/>
              <a:defRPr/>
            </a:pPr>
            <a:endParaRPr lang="de-DE" altLang="en-US" sz="2000" i="1" dirty="0" smtClean="0">
              <a:latin typeface="Verdana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eaLnBrk="1" hangingPunct="1"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§"/>
              <a:defRPr/>
            </a:pPr>
            <a:endParaRPr lang="de-DE" altLang="en-US" sz="2000" i="1" dirty="0" smtClean="0">
              <a:solidFill>
                <a:schemeClr val="bg2"/>
              </a:solidFill>
              <a:latin typeface="Verdana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4582" name="Picture 14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3128963"/>
            <a:ext cx="1855787" cy="187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3" name="Picture 15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488" y="2552700"/>
            <a:ext cx="2117725" cy="2697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 advTm="10000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6" descr="317648353_3c1a6484a3_o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41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9" name="Text Box 4"/>
          <p:cNvSpPr txBox="1">
            <a:spLocks noChangeArrowheads="1"/>
          </p:cNvSpPr>
          <p:nvPr/>
        </p:nvSpPr>
        <p:spPr bwMode="auto">
          <a:xfrm>
            <a:off x="6121400" y="1112838"/>
            <a:ext cx="2987675" cy="1376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de-DE" altLang="en-US" sz="1600" i="1" dirty="0" smtClean="0">
                <a:solidFill>
                  <a:srgbClr val="0099CC"/>
                </a:solidFill>
                <a:latin typeface="Verdana" pitchFamily="34" charset="0"/>
              </a:rPr>
              <a:t>Fixed gas detection systems</a:t>
            </a:r>
          </a:p>
          <a:p>
            <a:pPr marL="171450" indent="-171450" eaLnBrk="1" hangingPunct="1">
              <a:spcBef>
                <a:spcPct val="50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de-DE" altLang="en-US" sz="1200" i="1" dirty="0" smtClean="0">
                <a:latin typeface="Verdana" pitchFamily="34" charset="0"/>
              </a:rPr>
              <a:t>Controllers</a:t>
            </a:r>
          </a:p>
          <a:p>
            <a:pPr marL="171450" indent="-171450" eaLnBrk="1" hangingPunct="1">
              <a:lnSpc>
                <a:spcPct val="80000"/>
              </a:lnSpc>
              <a:spcBef>
                <a:spcPct val="50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de-DE" altLang="en-US" sz="1200" i="1" dirty="0" smtClean="0">
                <a:latin typeface="Verdana" pitchFamily="34" charset="0"/>
              </a:rPr>
              <a:t>Transmitters</a:t>
            </a:r>
          </a:p>
          <a:p>
            <a:pPr marL="171450" indent="-171450" eaLnBrk="1" hangingPunct="1">
              <a:lnSpc>
                <a:spcPct val="80000"/>
              </a:lnSpc>
              <a:spcBef>
                <a:spcPct val="50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en-GB" altLang="en-US" sz="1200" i="1" dirty="0" smtClean="0">
                <a:latin typeface="Verdana" pitchFamily="34" charset="0"/>
              </a:rPr>
              <a:t>Stand-alone systems</a:t>
            </a:r>
            <a:endParaRPr lang="de-DE" altLang="en-US" sz="1200" i="1" dirty="0" smtClean="0">
              <a:latin typeface="Verdana" pitchFamily="34" charset="0"/>
            </a:endParaRPr>
          </a:p>
          <a:p>
            <a:pPr eaLnBrk="1" hangingPunct="1">
              <a:lnSpc>
                <a:spcPct val="80000"/>
              </a:lnSpc>
              <a:spcBef>
                <a:spcPct val="50000"/>
              </a:spcBef>
              <a:buClr>
                <a:schemeClr val="tx1"/>
              </a:buClr>
              <a:buFont typeface="Wingdings" pitchFamily="2" charset="2"/>
              <a:buChar char="§"/>
              <a:defRPr/>
            </a:pPr>
            <a:endParaRPr lang="de-DE" altLang="en-US" sz="1400" i="1" dirty="0" smtClean="0">
              <a:latin typeface="Verdana" pitchFamily="34" charset="0"/>
            </a:endParaRPr>
          </a:p>
        </p:txBody>
      </p:sp>
      <p:pic>
        <p:nvPicPr>
          <p:cNvPr id="25604" name="Picture 5" descr="317648353_3c1a6484a3_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930900" cy="541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 advTm="10000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ChangeArrowheads="1"/>
          </p:cNvSpPr>
          <p:nvPr/>
        </p:nvSpPr>
        <p:spPr bwMode="auto">
          <a:xfrm>
            <a:off x="0" y="1252538"/>
            <a:ext cx="9144000" cy="1014412"/>
          </a:xfrm>
          <a:prstGeom prst="rect">
            <a:avLst/>
          </a:prstGeom>
          <a:solidFill>
            <a:srgbClr val="0099CC">
              <a:alpha val="1019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bIns="0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26627" name="Picture 6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1976438"/>
            <a:ext cx="8439150" cy="315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8" name="Text Box 3"/>
          <p:cNvSpPr txBox="1">
            <a:spLocks noChangeArrowheads="1"/>
          </p:cNvSpPr>
          <p:nvPr/>
        </p:nvSpPr>
        <p:spPr bwMode="auto">
          <a:xfrm>
            <a:off x="539750" y="1328738"/>
            <a:ext cx="3240088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92546" bIns="0">
            <a:spAutoFit/>
          </a:bodyPr>
          <a:lstStyle>
            <a:lvl1pPr defTabSz="925513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925513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925513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925513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925513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20000"/>
              </a:spcBef>
              <a:buFont typeface="Wingdings" pitchFamily="2" charset="2"/>
              <a:buNone/>
            </a:pPr>
            <a:r>
              <a:rPr lang="de-DE" altLang="en-US" sz="1600" i="1">
                <a:solidFill>
                  <a:srgbClr val="0099CC"/>
                </a:solidFill>
                <a:latin typeface="Verdana" pitchFamily="34" charset="0"/>
              </a:rPr>
              <a:t>Fixed gas detection systems</a:t>
            </a:r>
          </a:p>
          <a:p>
            <a:pPr eaLnBrk="1" hangingPunct="1">
              <a:spcBef>
                <a:spcPct val="20000"/>
              </a:spcBef>
              <a:buFont typeface="Wingdings" pitchFamily="2" charset="2"/>
              <a:buNone/>
            </a:pPr>
            <a:r>
              <a:rPr lang="de-DE" altLang="en-US" sz="1200" i="1">
                <a:latin typeface="Verdana" pitchFamily="34" charset="0"/>
              </a:rPr>
              <a:t>GMA 200 Programmable Logic Controller</a:t>
            </a:r>
          </a:p>
          <a:p>
            <a:pPr eaLnBrk="1" hangingPunct="1">
              <a:spcBef>
                <a:spcPct val="20000"/>
              </a:spcBef>
              <a:buFont typeface="Wingdings" pitchFamily="2" charset="2"/>
              <a:buChar char="§"/>
            </a:pPr>
            <a:endParaRPr lang="de-DE" altLang="en-US" sz="2000" i="1">
              <a:solidFill>
                <a:schemeClr val="bg2"/>
              </a:solidFill>
              <a:latin typeface="Verdana" pitchFamily="34" charset="0"/>
            </a:endParaRPr>
          </a:p>
        </p:txBody>
      </p:sp>
    </p:spTree>
  </p:cSld>
  <p:clrMapOvr>
    <a:masterClrMapping/>
  </p:clrMapOvr>
  <p:transition spd="slow" advClick="0" advTm="10000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ChangeArrowheads="1"/>
          </p:cNvSpPr>
          <p:nvPr/>
        </p:nvSpPr>
        <p:spPr bwMode="auto">
          <a:xfrm>
            <a:off x="0" y="1252538"/>
            <a:ext cx="9144000" cy="1014412"/>
          </a:xfrm>
          <a:prstGeom prst="rect">
            <a:avLst/>
          </a:prstGeom>
          <a:solidFill>
            <a:srgbClr val="0099CC">
              <a:alpha val="1019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bIns="0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7651" name="Text Box 3"/>
          <p:cNvSpPr txBox="1">
            <a:spLocks noChangeArrowheads="1"/>
          </p:cNvSpPr>
          <p:nvPr/>
        </p:nvSpPr>
        <p:spPr bwMode="auto">
          <a:xfrm>
            <a:off x="539750" y="1328738"/>
            <a:ext cx="7313613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92546" bIns="0">
            <a:spAutoFit/>
          </a:bodyPr>
          <a:lstStyle>
            <a:lvl1pPr defTabSz="925513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925513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925513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925513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925513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20000"/>
              </a:spcBef>
              <a:buFont typeface="Wingdings" pitchFamily="2" charset="2"/>
              <a:buNone/>
            </a:pPr>
            <a:r>
              <a:rPr lang="de-DE" altLang="en-US" sz="1600" i="1">
                <a:solidFill>
                  <a:srgbClr val="0099CC"/>
                </a:solidFill>
                <a:latin typeface="Verdana" pitchFamily="34" charset="0"/>
              </a:rPr>
              <a:t>Fixed gas detection systems</a:t>
            </a:r>
          </a:p>
          <a:p>
            <a:pPr eaLnBrk="1" hangingPunct="1">
              <a:spcBef>
                <a:spcPct val="20000"/>
              </a:spcBef>
              <a:buFont typeface="Wingdings" pitchFamily="2" charset="2"/>
              <a:buNone/>
            </a:pPr>
            <a:r>
              <a:rPr lang="de-DE" altLang="en-US" sz="1200" i="1">
                <a:latin typeface="Verdana" pitchFamily="34" charset="0"/>
              </a:rPr>
              <a:t>GMA 200 Programmable Logic Controller provides complete flexibility for system architecture</a:t>
            </a:r>
          </a:p>
          <a:p>
            <a:pPr eaLnBrk="1" hangingPunct="1">
              <a:spcBef>
                <a:spcPct val="20000"/>
              </a:spcBef>
              <a:buFont typeface="Wingdings" pitchFamily="2" charset="2"/>
              <a:buChar char="§"/>
            </a:pPr>
            <a:endParaRPr lang="de-DE" altLang="en-US" sz="2000" i="1">
              <a:solidFill>
                <a:schemeClr val="bg2"/>
              </a:solidFill>
              <a:latin typeface="Verdana" pitchFamily="34" charset="0"/>
            </a:endParaRPr>
          </a:p>
        </p:txBody>
      </p:sp>
      <p:pic>
        <p:nvPicPr>
          <p:cNvPr id="27652" name="Grafik 6" descr="GMA200-MT_Ringverkabelung.jp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1905000"/>
            <a:ext cx="5807075" cy="320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10"/>
          <p:cNvSpPr txBox="1">
            <a:spLocks noChangeArrowheads="1"/>
          </p:cNvSpPr>
          <p:nvPr/>
        </p:nvSpPr>
        <p:spPr bwMode="auto">
          <a:xfrm>
            <a:off x="2627313" y="4137025"/>
            <a:ext cx="3582987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91435" bIns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3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algn="ctr">
              <a:lnSpc>
                <a:spcPct val="80000"/>
              </a:lnSpc>
              <a:buFontTx/>
              <a:buNone/>
              <a:defRPr/>
            </a:pPr>
            <a:r>
              <a:rPr lang="de-DE" altLang="en-US" sz="1200" i="1" kern="0" dirty="0" smtClean="0">
                <a:solidFill>
                  <a:srgbClr val="3399C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Loop cabling at digital transmission</a:t>
            </a:r>
          </a:p>
        </p:txBody>
      </p:sp>
      <p:sp>
        <p:nvSpPr>
          <p:cNvPr id="7" name="Rectangle 10"/>
          <p:cNvSpPr txBox="1">
            <a:spLocks noChangeArrowheads="1"/>
          </p:cNvSpPr>
          <p:nvPr/>
        </p:nvSpPr>
        <p:spPr bwMode="auto">
          <a:xfrm>
            <a:off x="6372225" y="2552700"/>
            <a:ext cx="963613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91435" bIns="0"/>
          <a:lstStyle/>
          <a:p>
            <a:pPr marL="342900" indent="-342900" eaLnBrk="0" fontAlgn="auto" hangingPunct="0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lang="de-DE" sz="1200" i="1" kern="0" dirty="0">
                <a:solidFill>
                  <a:srgbClr val="3399C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GMA-Bus</a:t>
            </a:r>
          </a:p>
          <a:p>
            <a:pPr marL="342900" indent="-342900" eaLnBrk="0" fontAlgn="auto" hangingPunct="0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lang="de-DE" sz="1200" i="1" kern="0" dirty="0">
                <a:solidFill>
                  <a:srgbClr val="3399C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de-DE" sz="1200" i="1" kern="0" dirty="0">
                <a:solidFill>
                  <a:srgbClr val="3399C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de-DE" sz="1200" i="1" kern="0" dirty="0">
                <a:solidFill>
                  <a:srgbClr val="3399C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de-DE" sz="1200" i="1" kern="0" dirty="0">
                <a:solidFill>
                  <a:srgbClr val="3399C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endParaRPr lang="de-DE" sz="1200" i="1" kern="0" dirty="0">
              <a:solidFill>
                <a:srgbClr val="3399CC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indent="-342900" eaLnBrk="0" fontAlgn="auto" hangingPunct="0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endParaRPr lang="de-DE" sz="1200" i="1" kern="0" dirty="0">
              <a:solidFill>
                <a:srgbClr val="3399CC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indent="-342900" eaLnBrk="0" fontAlgn="auto" hangingPunct="0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endParaRPr lang="de-DE" sz="1200" i="1" kern="0" dirty="0">
              <a:solidFill>
                <a:srgbClr val="3399CC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8" name="Rectangle 10"/>
          <p:cNvSpPr txBox="1">
            <a:spLocks noChangeArrowheads="1"/>
          </p:cNvSpPr>
          <p:nvPr/>
        </p:nvSpPr>
        <p:spPr bwMode="auto">
          <a:xfrm>
            <a:off x="7235825" y="3992563"/>
            <a:ext cx="1703388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91435" bIns="0"/>
          <a:lstStyle/>
          <a:p>
            <a:pPr marL="85725" eaLnBrk="0" fontAlgn="auto" hangingPunct="0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de-DE" sz="1200" i="1" kern="0" dirty="0">
                <a:solidFill>
                  <a:srgbClr val="3399C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TRM-Loop-Bus</a:t>
            </a:r>
          </a:p>
          <a:p>
            <a:pPr marL="85725" eaLnBrk="0" fontAlgn="auto" hangingPunct="0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de-DE" sz="1200" i="1" kern="0" dirty="0">
                <a:solidFill>
                  <a:srgbClr val="3399C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(Bus1+2)</a:t>
            </a:r>
            <a:br>
              <a:rPr lang="de-DE" sz="1200" i="1" kern="0" dirty="0">
                <a:solidFill>
                  <a:srgbClr val="3399C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endParaRPr lang="de-DE" sz="1200" i="1" kern="0" dirty="0">
              <a:solidFill>
                <a:srgbClr val="3399CC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</p:cSld>
  <p:clrMapOvr>
    <a:masterClrMapping/>
  </p:clrMapOvr>
  <p:transition spd="slow" advClick="0" advTm="10000"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ChangeArrowheads="1"/>
          </p:cNvSpPr>
          <p:nvPr/>
        </p:nvSpPr>
        <p:spPr bwMode="auto">
          <a:xfrm>
            <a:off x="0" y="1252538"/>
            <a:ext cx="9144000" cy="1014412"/>
          </a:xfrm>
          <a:prstGeom prst="rect">
            <a:avLst/>
          </a:prstGeom>
          <a:solidFill>
            <a:srgbClr val="0099CC">
              <a:alpha val="1019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bIns="0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8675" name="Text Box 3"/>
          <p:cNvSpPr txBox="1">
            <a:spLocks noChangeArrowheads="1"/>
          </p:cNvSpPr>
          <p:nvPr/>
        </p:nvSpPr>
        <p:spPr bwMode="auto">
          <a:xfrm>
            <a:off x="5724525" y="1544638"/>
            <a:ext cx="2951163" cy="223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Aft>
                <a:spcPts val="1800"/>
              </a:spcAft>
              <a:buClr>
                <a:srgbClr val="0099CC"/>
              </a:buClr>
              <a:buFont typeface="Wingdings" pitchFamily="2" charset="2"/>
              <a:buNone/>
            </a:pPr>
            <a:r>
              <a:rPr lang="de-DE" altLang="en-US" sz="1600" i="1">
                <a:solidFill>
                  <a:srgbClr val="0099CC"/>
                </a:solidFill>
                <a:latin typeface="Verdana" pitchFamily="34" charset="0"/>
              </a:rPr>
              <a:t>DIN rail mounted controllers</a:t>
            </a:r>
          </a:p>
          <a:p>
            <a:pPr eaLnBrk="1" hangingPunct="1">
              <a:spcBef>
                <a:spcPts val="600"/>
              </a:spcBef>
              <a:spcAft>
                <a:spcPts val="1800"/>
              </a:spcAft>
              <a:buClr>
                <a:srgbClr val="0099CC"/>
              </a:buClr>
              <a:buFont typeface="Wingdings" pitchFamily="2" charset="2"/>
              <a:buNone/>
            </a:pPr>
            <a:r>
              <a:rPr lang="en-US" altLang="en-US" sz="1200" i="1">
                <a:latin typeface="Verdana" pitchFamily="34" charset="0"/>
              </a:rPr>
              <a:t>GMA 40 Series controllers are flexible, cost-effective control units for one to four transmitter systems </a:t>
            </a:r>
          </a:p>
          <a:p>
            <a:pPr eaLnBrk="1" hangingPunct="1">
              <a:spcAft>
                <a:spcPts val="1800"/>
              </a:spcAft>
              <a:buClr>
                <a:srgbClr val="0099CC"/>
              </a:buClr>
              <a:buFont typeface="Wingdings" pitchFamily="2" charset="2"/>
              <a:buNone/>
            </a:pPr>
            <a:r>
              <a:rPr lang="en-US" altLang="en-US" sz="1200" i="1">
                <a:latin typeface="Verdana" pitchFamily="34" charset="0"/>
              </a:rPr>
              <a:t>GMA 40 Series can be clipped directly onto standard DIN rails in switchgear cabinets.</a:t>
            </a:r>
            <a:endParaRPr lang="de-DE" altLang="en-US" sz="1200" i="1">
              <a:latin typeface="Verdana" pitchFamily="34" charset="0"/>
            </a:endParaRPr>
          </a:p>
        </p:txBody>
      </p:sp>
      <p:pic>
        <p:nvPicPr>
          <p:cNvPr id="28676" name="Picture 4" descr="GMA41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28738"/>
            <a:ext cx="5318125" cy="372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7" name="Text Box 6"/>
          <p:cNvSpPr txBox="1">
            <a:spLocks noChangeArrowheads="1"/>
          </p:cNvSpPr>
          <p:nvPr/>
        </p:nvSpPr>
        <p:spPr bwMode="auto">
          <a:xfrm>
            <a:off x="107950" y="4592638"/>
            <a:ext cx="2592388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en-US" sz="900">
              <a:latin typeface="Verdana" pitchFamily="34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de-DE" altLang="en-US" sz="900">
                <a:latin typeface="Verdana" pitchFamily="34" charset="0"/>
              </a:rPr>
              <a:t>GMA 40</a:t>
            </a:r>
          </a:p>
        </p:txBody>
      </p:sp>
    </p:spTree>
  </p:cSld>
  <p:clrMapOvr>
    <a:masterClrMapping/>
  </p:clrMapOvr>
  <p:transition spd="slow" advClick="0" advTm="10000"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ChangeArrowheads="1"/>
          </p:cNvSpPr>
          <p:nvPr/>
        </p:nvSpPr>
        <p:spPr bwMode="auto">
          <a:xfrm>
            <a:off x="0" y="1252538"/>
            <a:ext cx="9144000" cy="1014412"/>
          </a:xfrm>
          <a:prstGeom prst="rect">
            <a:avLst/>
          </a:prstGeom>
          <a:solidFill>
            <a:srgbClr val="0099CC">
              <a:alpha val="1019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bIns="0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9699" name="Text Box 3"/>
          <p:cNvSpPr txBox="1">
            <a:spLocks noChangeArrowheads="1"/>
          </p:cNvSpPr>
          <p:nvPr/>
        </p:nvSpPr>
        <p:spPr bwMode="auto">
          <a:xfrm>
            <a:off x="5219700" y="1328738"/>
            <a:ext cx="3600450" cy="287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Clr>
                <a:srgbClr val="0099CC"/>
              </a:buClr>
              <a:buFont typeface="Wingdings" pitchFamily="2" charset="2"/>
              <a:buNone/>
            </a:pPr>
            <a:r>
              <a:rPr lang="de-DE" altLang="en-US" sz="1600" i="1">
                <a:solidFill>
                  <a:srgbClr val="0099CC"/>
                </a:solidFill>
                <a:latin typeface="Verdana" pitchFamily="34" charset="0"/>
              </a:rPr>
              <a:t>Wall-mount controllers</a:t>
            </a:r>
            <a:endParaRPr lang="de-DE" altLang="en-US" sz="1200" i="1">
              <a:solidFill>
                <a:srgbClr val="0099CC"/>
              </a:solidFill>
              <a:latin typeface="Verdana" pitchFamily="34" charset="0"/>
            </a:endParaRPr>
          </a:p>
          <a:p>
            <a:pPr eaLnBrk="1" hangingPunct="1">
              <a:spcAft>
                <a:spcPts val="1200"/>
              </a:spcAft>
              <a:buClr>
                <a:schemeClr val="tx1"/>
              </a:buClr>
              <a:buFont typeface="Wingdings" pitchFamily="2" charset="2"/>
              <a:buNone/>
            </a:pPr>
            <a:r>
              <a:rPr lang="en-US" altLang="en-US" sz="1200" i="1">
                <a:latin typeface="Verdana" pitchFamily="34" charset="0"/>
              </a:rPr>
              <a:t>Complete control systems for wall mounting. Switchgear cabinets or additional housings are not necessary</a:t>
            </a:r>
          </a:p>
          <a:p>
            <a:pPr eaLnBrk="1" hangingPunct="1">
              <a:spcBef>
                <a:spcPts val="600"/>
              </a:spcBef>
              <a:spcAft>
                <a:spcPts val="1200"/>
              </a:spcAft>
              <a:buClr>
                <a:schemeClr val="tx1"/>
              </a:buClr>
              <a:buFont typeface="Wingdings" pitchFamily="2" charset="2"/>
              <a:buNone/>
            </a:pPr>
            <a:r>
              <a:rPr lang="en-US" altLang="en-US" sz="1200" i="1">
                <a:latin typeface="Verdana" pitchFamily="34" charset="0"/>
              </a:rPr>
              <a:t>GMA 200 series controllers provide a complete fixed gas detection system for a wide range of different flammable and toxic gases, and oxygen. </a:t>
            </a:r>
          </a:p>
          <a:p>
            <a:pPr eaLnBrk="1" hangingPunct="1">
              <a:spcBef>
                <a:spcPts val="600"/>
              </a:spcBef>
              <a:spcAft>
                <a:spcPts val="1200"/>
              </a:spcAft>
              <a:buClr>
                <a:schemeClr val="tx1"/>
              </a:buClr>
              <a:buFont typeface="Wingdings" pitchFamily="2" charset="2"/>
              <a:buNone/>
            </a:pPr>
            <a:r>
              <a:rPr lang="en-US" altLang="en-US" sz="1200" i="1">
                <a:latin typeface="Verdana" pitchFamily="34" charset="0"/>
              </a:rPr>
              <a:t>Multiple measuring points can be monitored at the same time.</a:t>
            </a:r>
          </a:p>
          <a:p>
            <a:pPr eaLnBrk="1" hangingPunct="1">
              <a:spcBef>
                <a:spcPts val="600"/>
              </a:spcBef>
              <a:spcAft>
                <a:spcPts val="1200"/>
              </a:spcAft>
              <a:buClr>
                <a:schemeClr val="tx1"/>
              </a:buClr>
              <a:buFont typeface="Wingdings" pitchFamily="2" charset="2"/>
              <a:buNone/>
            </a:pPr>
            <a:r>
              <a:rPr lang="en-US" altLang="en-US" sz="1200" i="1">
                <a:latin typeface="Verdana" pitchFamily="34" charset="0"/>
              </a:rPr>
              <a:t>All transmitter types can be attached.</a:t>
            </a:r>
            <a:endParaRPr lang="de-DE" altLang="en-US" sz="1200" i="1">
              <a:latin typeface="Verdana" pitchFamily="34" charset="0"/>
            </a:endParaRPr>
          </a:p>
        </p:txBody>
      </p:sp>
      <p:sp>
        <p:nvSpPr>
          <p:cNvPr id="29700" name="Text Box 5"/>
          <p:cNvSpPr txBox="1">
            <a:spLocks noChangeArrowheads="1"/>
          </p:cNvSpPr>
          <p:nvPr/>
        </p:nvSpPr>
        <p:spPr bwMode="auto">
          <a:xfrm>
            <a:off x="107950" y="4592638"/>
            <a:ext cx="2592388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en-US" sz="900">
              <a:latin typeface="Verdana" pitchFamily="34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de-DE" altLang="en-US" sz="900">
                <a:latin typeface="Verdana" pitchFamily="34" charset="0"/>
              </a:rPr>
              <a:t>GMA 200-M</a:t>
            </a:r>
          </a:p>
        </p:txBody>
      </p:sp>
      <p:pic>
        <p:nvPicPr>
          <p:cNvPr id="29701" name="Picture 1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752475"/>
            <a:ext cx="4173538" cy="421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 advTm="10000"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ChangeArrowheads="1"/>
          </p:cNvSpPr>
          <p:nvPr/>
        </p:nvSpPr>
        <p:spPr bwMode="auto">
          <a:xfrm>
            <a:off x="0" y="1252538"/>
            <a:ext cx="9144000" cy="1014412"/>
          </a:xfrm>
          <a:prstGeom prst="rect">
            <a:avLst/>
          </a:prstGeom>
          <a:solidFill>
            <a:srgbClr val="0099CC">
              <a:alpha val="1019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bIns="0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723" name="Text Box 5"/>
          <p:cNvSpPr txBox="1">
            <a:spLocks noChangeArrowheads="1"/>
          </p:cNvSpPr>
          <p:nvPr/>
        </p:nvSpPr>
        <p:spPr bwMode="auto">
          <a:xfrm>
            <a:off x="5341938" y="1328738"/>
            <a:ext cx="3802062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Clr>
                <a:srgbClr val="0099CC"/>
              </a:buClr>
              <a:buFont typeface="Wingdings" pitchFamily="2" charset="2"/>
              <a:buNone/>
            </a:pPr>
            <a:r>
              <a:rPr lang="de-DE" altLang="en-US" sz="1600" i="1">
                <a:solidFill>
                  <a:srgbClr val="0099CC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19</a:t>
            </a:r>
            <a:r>
              <a:rPr lang="en-US" altLang="en-US" sz="1600">
                <a:solidFill>
                  <a:srgbClr val="0099CC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”</a:t>
            </a:r>
            <a:r>
              <a:rPr lang="de-DE" altLang="en-US" sz="1600" i="1">
                <a:solidFill>
                  <a:srgbClr val="0099CC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de-DE" altLang="en-US" sz="1600" i="1">
                <a:solidFill>
                  <a:srgbClr val="0099CC"/>
                </a:solidFill>
                <a:latin typeface="Verdana" pitchFamily="34" charset="0"/>
              </a:rPr>
              <a:t>Rack mount controller cabinets</a:t>
            </a:r>
          </a:p>
          <a:p>
            <a:pPr eaLnBrk="1" hangingPunct="1">
              <a:buClr>
                <a:srgbClr val="0099CC"/>
              </a:buClr>
              <a:buFont typeface="Wingdings" pitchFamily="2" charset="2"/>
              <a:buNone/>
            </a:pPr>
            <a:r>
              <a:rPr lang="en-US" altLang="en-US" sz="1200" i="1">
                <a:latin typeface="Verdana" pitchFamily="34" charset="0"/>
              </a:rPr>
              <a:t>GMA100 and GMA300 series are rack-mounted microprocessor-based control and monitoring systems for all measurement tasks. </a:t>
            </a:r>
          </a:p>
        </p:txBody>
      </p:sp>
      <p:grpSp>
        <p:nvGrpSpPr>
          <p:cNvPr id="30724" name="Group 12"/>
          <p:cNvGrpSpPr>
            <a:grpSpLocks noChangeAspect="1"/>
          </p:cNvGrpSpPr>
          <p:nvPr/>
        </p:nvGrpSpPr>
        <p:grpSpPr bwMode="auto">
          <a:xfrm>
            <a:off x="585788" y="1833563"/>
            <a:ext cx="5135562" cy="2216150"/>
            <a:chOff x="1331640" y="2841178"/>
            <a:chExt cx="4622800" cy="2030412"/>
          </a:xfrm>
        </p:grpSpPr>
        <p:sp>
          <p:nvSpPr>
            <p:cNvPr id="14" name="Line 26"/>
            <p:cNvSpPr>
              <a:spLocks noChangeShapeType="1"/>
            </p:cNvSpPr>
            <p:nvPr/>
          </p:nvSpPr>
          <p:spPr bwMode="auto">
            <a:xfrm>
              <a:off x="3483707" y="4305809"/>
              <a:ext cx="28580" cy="497422"/>
            </a:xfrm>
            <a:prstGeom prst="line">
              <a:avLst/>
            </a:prstGeom>
            <a:noFill/>
            <a:ln w="76200">
              <a:solidFill>
                <a:srgbClr val="5F5F5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000" b="1" kern="0">
                <a:solidFill>
                  <a:srgbClr val="FFFFCC"/>
                </a:solidFill>
              </a:endParaRPr>
            </a:p>
          </p:txBody>
        </p:sp>
        <p:sp>
          <p:nvSpPr>
            <p:cNvPr id="15" name="Line 27"/>
            <p:cNvSpPr>
              <a:spLocks noChangeShapeType="1"/>
            </p:cNvSpPr>
            <p:nvPr/>
          </p:nvSpPr>
          <p:spPr bwMode="auto">
            <a:xfrm>
              <a:off x="3633751" y="4321808"/>
              <a:ext cx="14290" cy="539600"/>
            </a:xfrm>
            <a:prstGeom prst="line">
              <a:avLst/>
            </a:prstGeom>
            <a:noFill/>
            <a:ln w="76200">
              <a:solidFill>
                <a:srgbClr val="5F5F5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000" b="1" kern="0">
                <a:solidFill>
                  <a:srgbClr val="FFFFCC"/>
                </a:solidFill>
              </a:endParaRPr>
            </a:p>
          </p:txBody>
        </p:sp>
        <p:sp>
          <p:nvSpPr>
            <p:cNvPr id="16" name="Line 28"/>
            <p:cNvSpPr>
              <a:spLocks noChangeShapeType="1"/>
            </p:cNvSpPr>
            <p:nvPr/>
          </p:nvSpPr>
          <p:spPr bwMode="auto">
            <a:xfrm>
              <a:off x="3349382" y="4345079"/>
              <a:ext cx="0" cy="463969"/>
            </a:xfrm>
            <a:prstGeom prst="line">
              <a:avLst/>
            </a:prstGeom>
            <a:noFill/>
            <a:ln w="76200">
              <a:solidFill>
                <a:srgbClr val="5F5F5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000" b="1" kern="0">
                <a:solidFill>
                  <a:srgbClr val="FFFFCC"/>
                </a:solidFill>
              </a:endParaRPr>
            </a:p>
          </p:txBody>
        </p:sp>
        <p:sp>
          <p:nvSpPr>
            <p:cNvPr id="17" name="Line 29"/>
            <p:cNvSpPr>
              <a:spLocks noChangeShapeType="1"/>
            </p:cNvSpPr>
            <p:nvPr/>
          </p:nvSpPr>
          <p:spPr bwMode="auto">
            <a:xfrm>
              <a:off x="3209340" y="4265084"/>
              <a:ext cx="0" cy="495968"/>
            </a:xfrm>
            <a:prstGeom prst="line">
              <a:avLst/>
            </a:prstGeom>
            <a:noFill/>
            <a:ln w="76200">
              <a:solidFill>
                <a:srgbClr val="5F5F5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000" b="1" kern="0">
                <a:solidFill>
                  <a:srgbClr val="FFFFCC"/>
                </a:solidFill>
              </a:endParaRPr>
            </a:p>
          </p:txBody>
        </p:sp>
        <p:sp>
          <p:nvSpPr>
            <p:cNvPr id="18" name="Line 31"/>
            <p:cNvSpPr>
              <a:spLocks noChangeShapeType="1"/>
            </p:cNvSpPr>
            <p:nvPr/>
          </p:nvSpPr>
          <p:spPr bwMode="auto">
            <a:xfrm>
              <a:off x="3760932" y="4449800"/>
              <a:ext cx="0" cy="421790"/>
            </a:xfrm>
            <a:prstGeom prst="line">
              <a:avLst/>
            </a:prstGeom>
            <a:noFill/>
            <a:ln w="76200">
              <a:solidFill>
                <a:srgbClr val="5F5F5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000" b="1" kern="0">
                <a:solidFill>
                  <a:srgbClr val="FFFFCC"/>
                </a:solidFill>
              </a:endParaRPr>
            </a:p>
          </p:txBody>
        </p:sp>
        <p:sp>
          <p:nvSpPr>
            <p:cNvPr id="19" name="Rectangle 32"/>
            <p:cNvSpPr>
              <a:spLocks noChangeArrowheads="1"/>
            </p:cNvSpPr>
            <p:nvPr/>
          </p:nvSpPr>
          <p:spPr bwMode="auto">
            <a:xfrm rot="245137">
              <a:off x="2929257" y="4778505"/>
              <a:ext cx="1016015" cy="8872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000" b="1" kern="0">
                <a:solidFill>
                  <a:srgbClr val="FFFFCC"/>
                </a:solidFill>
              </a:endParaRPr>
            </a:p>
          </p:txBody>
        </p:sp>
        <p:pic>
          <p:nvPicPr>
            <p:cNvPr id="30732" name="Picture 21" descr="Rack Controller v2"/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31640" y="2841178"/>
              <a:ext cx="4622800" cy="18526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0725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6100" y="2984500"/>
            <a:ext cx="1754188" cy="217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 advTm="10000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ChangeArrowheads="1"/>
          </p:cNvSpPr>
          <p:nvPr/>
        </p:nvSpPr>
        <p:spPr bwMode="auto">
          <a:xfrm>
            <a:off x="0" y="1184275"/>
            <a:ext cx="9144000" cy="1014413"/>
          </a:xfrm>
          <a:prstGeom prst="rect">
            <a:avLst/>
          </a:prstGeom>
          <a:solidFill>
            <a:srgbClr val="0099CC">
              <a:alpha val="1019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bIns="0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099" name="Text Box 3"/>
          <p:cNvSpPr txBox="1">
            <a:spLocks noChangeArrowheads="1"/>
          </p:cNvSpPr>
          <p:nvPr/>
        </p:nvSpPr>
        <p:spPr bwMode="auto">
          <a:xfrm>
            <a:off x="611188" y="1279525"/>
            <a:ext cx="2492375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92546" bIns="0">
            <a:spAutoFit/>
          </a:bodyPr>
          <a:lstStyle>
            <a:lvl1pPr defTabSz="925513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925513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925513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925513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925513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20000"/>
              </a:spcBef>
              <a:buFont typeface="Wingdings" pitchFamily="2" charset="2"/>
              <a:buNone/>
            </a:pPr>
            <a:r>
              <a:rPr lang="de-DE" altLang="en-US" i="1">
                <a:solidFill>
                  <a:srgbClr val="0099CC"/>
                </a:solidFill>
                <a:latin typeface="Verdana" pitchFamily="34" charset="0"/>
              </a:rPr>
              <a:t>GfG Instrumentation</a:t>
            </a:r>
          </a:p>
          <a:p>
            <a:pPr eaLnBrk="1" hangingPunct="1">
              <a:spcBef>
                <a:spcPct val="20000"/>
              </a:spcBef>
              <a:buFont typeface="Wingdings" pitchFamily="2" charset="2"/>
              <a:buNone/>
            </a:pPr>
            <a:r>
              <a:rPr lang="de-DE" altLang="en-US" sz="2000" i="1">
                <a:latin typeface="Verdana" pitchFamily="34" charset="0"/>
              </a:rPr>
              <a:t>Certified quality</a:t>
            </a:r>
          </a:p>
          <a:p>
            <a:pPr eaLnBrk="1" hangingPunct="1">
              <a:spcBef>
                <a:spcPct val="20000"/>
              </a:spcBef>
              <a:buFont typeface="Wingdings" pitchFamily="2" charset="2"/>
              <a:buChar char="§"/>
            </a:pPr>
            <a:endParaRPr lang="de-DE" altLang="en-US" sz="2000">
              <a:solidFill>
                <a:schemeClr val="bg2"/>
              </a:solidFill>
              <a:latin typeface="Verdana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5867400" y="825500"/>
            <a:ext cx="1947863" cy="2711450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50800" dist="50800" dir="2700000" algn="ctr" rotWithShape="0">
              <a:schemeClr val="tx1">
                <a:lumMod val="50000"/>
                <a:lumOff val="50000"/>
              </a:scheme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2725" y="1257300"/>
            <a:ext cx="1943100" cy="3024188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50800" dist="50800" dir="2700000" algn="ctr" rotWithShape="0">
              <a:schemeClr val="tx1">
                <a:lumMod val="50000"/>
                <a:lumOff val="50000"/>
              </a:scheme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56100" y="1544638"/>
            <a:ext cx="2070100" cy="3097212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50800" dist="50800" dir="2700000" algn="ctr" rotWithShape="0">
              <a:schemeClr val="tx1">
                <a:lumMod val="50000"/>
                <a:lumOff val="50000"/>
              </a:scheme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03575" y="1905000"/>
            <a:ext cx="2114550" cy="3168650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50800" dist="50800" dir="2700000" algn="ctr" rotWithShape="0">
              <a:schemeClr val="tx1">
                <a:lumMod val="50000"/>
                <a:lumOff val="50000"/>
              </a:schemeClr>
            </a:outerShdw>
          </a:effectLst>
        </p:spPr>
      </p:pic>
      <p:pic>
        <p:nvPicPr>
          <p:cNvPr id="4102" name="Picture 4"/>
          <p:cNvPicPr>
            <a:picLocks noChangeAspect="1" noChangeArrowheads="1"/>
          </p:cNvPicPr>
          <p:nvPr/>
        </p:nvPicPr>
        <p:blipFill rotWithShape="1">
          <a:blip r:embed="rId6"/>
          <a:srcRect/>
          <a:stretch/>
        </p:blipFill>
        <p:spPr bwMode="auto">
          <a:xfrm>
            <a:off x="1116013" y="3633788"/>
            <a:ext cx="2143125" cy="119062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>
            <a:outerShdw blurRad="50800" dist="50800" dir="2700000" algn="ctr" rotWithShape="0">
              <a:schemeClr val="tx1">
                <a:lumMod val="50000"/>
                <a:lumOff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</p:cSld>
  <p:clrMapOvr>
    <a:masterClrMapping/>
  </p:clrMapOvr>
  <p:transition spd="slow" advClick="0" advTm="10000"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88" b="7333"/>
          <a:stretch>
            <a:fillRect/>
          </a:stretch>
        </p:blipFill>
        <p:spPr bwMode="auto">
          <a:xfrm>
            <a:off x="-20638" y="0"/>
            <a:ext cx="9164638" cy="539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0" y="0"/>
            <a:ext cx="9144000" cy="5394325"/>
          </a:xfrm>
          <a:prstGeom prst="rect">
            <a:avLst/>
          </a:prstGeom>
          <a:solidFill>
            <a:schemeClr val="bg1">
              <a:alpha val="1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6588125" y="0"/>
            <a:ext cx="2555875" cy="5394325"/>
          </a:xfrm>
          <a:prstGeom prst="rect">
            <a:avLst/>
          </a:prstGeom>
          <a:solidFill>
            <a:schemeClr val="bg1"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0725" name="Text Box 4"/>
          <p:cNvSpPr txBox="1">
            <a:spLocks noChangeArrowheads="1"/>
          </p:cNvSpPr>
          <p:nvPr/>
        </p:nvSpPr>
        <p:spPr bwMode="auto">
          <a:xfrm>
            <a:off x="6804025" y="1257300"/>
            <a:ext cx="2268538" cy="206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e-DE" altLang="en-US" sz="1600" i="1" dirty="0" smtClean="0">
                <a:solidFill>
                  <a:srgbClr val="0082B0"/>
                </a:solidFill>
                <a:latin typeface="Verdana" pitchFamily="34" charset="0"/>
              </a:rPr>
              <a:t>Fixed System </a:t>
            </a:r>
          </a:p>
          <a:p>
            <a:pPr eaLnBrk="1" hangingPunct="1">
              <a:spcBef>
                <a:spcPts val="0"/>
              </a:spcBef>
              <a:spcAft>
                <a:spcPts val="1200"/>
              </a:spcAft>
              <a:defRPr/>
            </a:pPr>
            <a:r>
              <a:rPr lang="de-DE" altLang="en-US" sz="1600" i="1" dirty="0" smtClean="0">
                <a:solidFill>
                  <a:srgbClr val="0082B0"/>
                </a:solidFill>
                <a:latin typeface="Verdana" pitchFamily="34" charset="0"/>
              </a:rPr>
              <a:t>Gas Measurement Transmitters</a:t>
            </a:r>
          </a:p>
          <a:p>
            <a:pPr marL="171450" indent="-171450" eaLnBrk="1" hangingPunct="1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de-DE" altLang="en-US" sz="1200" i="1" dirty="0" smtClean="0">
                <a:latin typeface="Verdana" pitchFamily="34" charset="0"/>
              </a:rPr>
              <a:t>Combustible gases (EX)</a:t>
            </a:r>
          </a:p>
          <a:p>
            <a:pPr marL="171450" indent="-171450" eaLnBrk="1" hangingPunct="1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de-DE" altLang="en-US" sz="1200" i="1" dirty="0" smtClean="0">
                <a:latin typeface="Verdana" pitchFamily="34" charset="0"/>
              </a:rPr>
              <a:t>Toxic gases (TOX)</a:t>
            </a:r>
          </a:p>
          <a:p>
            <a:pPr marL="171450" indent="-171450" eaLnBrk="1" hangingPunct="1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en-GB" altLang="en-US" sz="1200" i="1" dirty="0" smtClean="0">
                <a:latin typeface="Verdana" pitchFamily="34" charset="0"/>
              </a:rPr>
              <a:t>Oxygen (OX)</a:t>
            </a:r>
            <a:endParaRPr lang="de-DE" altLang="en-US" sz="1200" i="1" dirty="0" smtClean="0">
              <a:latin typeface="Verdana" pitchFamily="34" charset="0"/>
            </a:endParaRPr>
          </a:p>
          <a:p>
            <a:pPr eaLnBrk="1" hangingPunct="1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Clr>
                <a:schemeClr val="tx1"/>
              </a:buClr>
              <a:buFont typeface="Wingdings" pitchFamily="2" charset="2"/>
              <a:buChar char="§"/>
              <a:defRPr/>
            </a:pPr>
            <a:endParaRPr lang="de-DE" altLang="en-US" sz="1400" i="1" dirty="0" smtClean="0">
              <a:latin typeface="Verdana" pitchFamily="34" charset="0"/>
            </a:endParaRPr>
          </a:p>
        </p:txBody>
      </p:sp>
    </p:spTree>
  </p:cSld>
  <p:clrMapOvr>
    <a:masterClrMapping/>
  </p:clrMapOvr>
  <p:transition spd="slow" advClick="0" advTm="10000"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ChangeArrowheads="1"/>
          </p:cNvSpPr>
          <p:nvPr/>
        </p:nvSpPr>
        <p:spPr bwMode="auto">
          <a:xfrm>
            <a:off x="0" y="1252538"/>
            <a:ext cx="9144000" cy="1014412"/>
          </a:xfrm>
          <a:prstGeom prst="rect">
            <a:avLst/>
          </a:prstGeom>
          <a:solidFill>
            <a:srgbClr val="0099CC">
              <a:alpha val="1019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bIns="0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2771" name="Text Box 3"/>
          <p:cNvSpPr txBox="1">
            <a:spLocks noChangeArrowheads="1"/>
          </p:cNvSpPr>
          <p:nvPr/>
        </p:nvSpPr>
        <p:spPr bwMode="auto">
          <a:xfrm>
            <a:off x="6011863" y="1328738"/>
            <a:ext cx="2955925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92546" bIns="0">
            <a:spAutoFit/>
          </a:bodyPr>
          <a:lstStyle>
            <a:lvl1pPr defTabSz="925513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925513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925513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925513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925513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20000"/>
              </a:spcBef>
              <a:buFont typeface="Wingdings" pitchFamily="2" charset="2"/>
              <a:buNone/>
            </a:pPr>
            <a:r>
              <a:rPr lang="de-DE" altLang="en-US" sz="1600" i="1">
                <a:solidFill>
                  <a:srgbClr val="0099CC"/>
                </a:solidFill>
                <a:latin typeface="Verdana" pitchFamily="34" charset="0"/>
              </a:rPr>
              <a:t>Catalytic LEL Transmitters</a:t>
            </a:r>
          </a:p>
          <a:p>
            <a:pPr eaLnBrk="1" hangingPunct="1">
              <a:spcBef>
                <a:spcPct val="20000"/>
              </a:spcBef>
              <a:buFont typeface="Wingdings" pitchFamily="2" charset="2"/>
              <a:buNone/>
            </a:pPr>
            <a:r>
              <a:rPr lang="de-DE" altLang="en-US" sz="1200" i="1">
                <a:latin typeface="Verdana" pitchFamily="34" charset="0"/>
              </a:rPr>
              <a:t>Combustible gases (EX)</a:t>
            </a:r>
          </a:p>
          <a:p>
            <a:pPr eaLnBrk="1" hangingPunct="1">
              <a:spcBef>
                <a:spcPct val="20000"/>
              </a:spcBef>
              <a:buFont typeface="Wingdings" pitchFamily="2" charset="2"/>
              <a:buChar char="§"/>
            </a:pPr>
            <a:endParaRPr lang="de-DE" altLang="en-US" sz="2000" i="1">
              <a:solidFill>
                <a:schemeClr val="bg2"/>
              </a:solidFill>
              <a:latin typeface="Verdana" pitchFamily="34" charset="0"/>
            </a:endParaRPr>
          </a:p>
        </p:txBody>
      </p:sp>
      <p:pic>
        <p:nvPicPr>
          <p:cNvPr id="32772" name="Picture 1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465138"/>
            <a:ext cx="5624513" cy="403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 advTm="10000"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ChangeArrowheads="1"/>
          </p:cNvSpPr>
          <p:nvPr/>
        </p:nvSpPr>
        <p:spPr bwMode="auto">
          <a:xfrm>
            <a:off x="0" y="1252538"/>
            <a:ext cx="9144000" cy="1014412"/>
          </a:xfrm>
          <a:prstGeom prst="rect">
            <a:avLst/>
          </a:prstGeom>
          <a:solidFill>
            <a:srgbClr val="0099CC">
              <a:alpha val="1019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bIns="0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3795" name="Text Box 2"/>
          <p:cNvSpPr txBox="1">
            <a:spLocks noChangeArrowheads="1"/>
          </p:cNvSpPr>
          <p:nvPr/>
        </p:nvSpPr>
        <p:spPr bwMode="auto">
          <a:xfrm>
            <a:off x="4427538" y="1328738"/>
            <a:ext cx="4032250" cy="343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Clr>
                <a:srgbClr val="0099CC"/>
              </a:buClr>
              <a:buFont typeface="Wingdings" pitchFamily="2" charset="2"/>
              <a:buNone/>
            </a:pPr>
            <a:r>
              <a:rPr lang="nb-NO" altLang="en-US" sz="1600" i="1">
                <a:solidFill>
                  <a:srgbClr val="0099CC"/>
                </a:solidFill>
                <a:latin typeface="Verdana" pitchFamily="34" charset="0"/>
              </a:rPr>
              <a:t>IR-29 transmitters for LEL gases (EX) </a:t>
            </a:r>
          </a:p>
          <a:p>
            <a:pPr eaLnBrk="1" hangingPunct="1">
              <a:spcAft>
                <a:spcPts val="1800"/>
              </a:spcAft>
              <a:buClr>
                <a:srgbClr val="0099CC"/>
              </a:buClr>
              <a:buFont typeface="Wingdings" pitchFamily="2" charset="2"/>
              <a:buNone/>
            </a:pPr>
            <a:r>
              <a:rPr lang="de-DE" altLang="en-US" sz="1200" i="1">
                <a:latin typeface="Verdana" pitchFamily="34" charset="0"/>
              </a:rPr>
              <a:t>Propriatary infrared technology provides readings based on up to four different wavelengths at the same time</a:t>
            </a:r>
          </a:p>
          <a:p>
            <a:pPr eaLnBrk="1" hangingPunct="1">
              <a:spcAft>
                <a:spcPts val="1800"/>
              </a:spcAft>
              <a:buClr>
                <a:schemeClr val="tx1"/>
              </a:buClr>
              <a:buFont typeface="Wingdings" pitchFamily="2" charset="2"/>
              <a:buNone/>
            </a:pPr>
            <a:r>
              <a:rPr lang="de-DE" altLang="en-US" sz="1200" i="1">
                <a:latin typeface="Verdana" pitchFamily="34" charset="0"/>
              </a:rPr>
              <a:t>Intrinsically safe IR-29 infrared sensors are extremely sensitive, stable, and cannot be not harmed by sensor poisons</a:t>
            </a:r>
          </a:p>
          <a:p>
            <a:pPr eaLnBrk="1" hangingPunct="1">
              <a:spcAft>
                <a:spcPts val="1800"/>
              </a:spcAft>
              <a:buClr>
                <a:schemeClr val="tx1"/>
              </a:buClr>
              <a:buFont typeface="Wingdings" pitchFamily="2" charset="2"/>
              <a:buNone/>
            </a:pPr>
            <a:r>
              <a:rPr lang="de-DE" altLang="en-US" sz="1200" i="1">
                <a:latin typeface="Verdana" pitchFamily="34" charset="0"/>
              </a:rPr>
              <a:t>Able to measure wide variety of combustible gases including aromatic VOCs, alcohols and acetylene as well as saturated gases such as methane, butane and hexane</a:t>
            </a:r>
          </a:p>
          <a:p>
            <a:pPr eaLnBrk="1" hangingPunct="1">
              <a:spcAft>
                <a:spcPts val="1800"/>
              </a:spcAft>
              <a:buClr>
                <a:schemeClr val="tx1"/>
              </a:buClr>
              <a:buFont typeface="Wingdings" pitchFamily="2" charset="2"/>
              <a:buNone/>
            </a:pPr>
            <a:r>
              <a:rPr lang="de-DE" altLang="en-US" sz="1200" i="1">
                <a:latin typeface="Verdana" pitchFamily="34" charset="0"/>
              </a:rPr>
              <a:t>Intrinsically safe IR-29 transmitters can measure heavy LEL range vapors such as diesel and jet fuel that are not measurable by any other technology</a:t>
            </a:r>
          </a:p>
        </p:txBody>
      </p:sp>
      <p:pic>
        <p:nvPicPr>
          <p:cNvPr id="33796" name="Picture 1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609600"/>
            <a:ext cx="3341687" cy="425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 advTm="10000"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Fußzeilenplatzhalter 3"/>
          <p:cNvSpPr>
            <a:spLocks noGrp="1"/>
          </p:cNvSpPr>
          <p:nvPr>
            <p:ph type="ftr" sz="quarter" idx="4294967295"/>
          </p:nvPr>
        </p:nvSpPr>
        <p:spPr bwMode="auto">
          <a:xfrm>
            <a:off x="5867400" y="4911725"/>
            <a:ext cx="3276600" cy="37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altLang="en-US">
                <a:solidFill>
                  <a:srgbClr val="0099CC"/>
                </a:solidFill>
                <a:latin typeface="Verdana" pitchFamily="34" charset="0"/>
              </a:rPr>
              <a:t>Gesellschaft für Gerätebau mbH</a:t>
            </a:r>
          </a:p>
        </p:txBody>
      </p:sp>
      <p:pic>
        <p:nvPicPr>
          <p:cNvPr id="34819" name="Picture 2" descr="Fotolia_53686_L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813" y="0"/>
            <a:ext cx="9167813" cy="544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4" name="Text Box 3"/>
          <p:cNvSpPr txBox="1">
            <a:spLocks noChangeArrowheads="1"/>
          </p:cNvSpPr>
          <p:nvPr/>
        </p:nvSpPr>
        <p:spPr bwMode="auto">
          <a:xfrm>
            <a:off x="5940425" y="1112838"/>
            <a:ext cx="3059113" cy="1979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ts val="0"/>
              </a:spcBef>
              <a:spcAft>
                <a:spcPts val="1200"/>
              </a:spcAft>
              <a:defRPr/>
            </a:pPr>
            <a:r>
              <a:rPr lang="de-DE" altLang="en-US" sz="1600" i="1" dirty="0" smtClean="0">
                <a:solidFill>
                  <a:srgbClr val="0099CC"/>
                </a:solidFill>
                <a:latin typeface="Verdana" pitchFamily="34" charset="0"/>
              </a:rPr>
              <a:t>Transmitters for toxic gases</a:t>
            </a:r>
          </a:p>
          <a:p>
            <a:pPr marL="171450" indent="-171450" eaLnBrk="1" hangingPunct="1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de-DE" altLang="en-US" sz="1200" i="1" dirty="0" smtClean="0">
                <a:latin typeface="Verdana" pitchFamily="34" charset="0"/>
              </a:rPr>
              <a:t>Electrochemical (EC)</a:t>
            </a:r>
          </a:p>
          <a:p>
            <a:pPr marL="171450" indent="-171450" eaLnBrk="1" hangingPunct="1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de-DE" altLang="en-US" sz="1200" i="1" dirty="0" smtClean="0">
                <a:latin typeface="Verdana" pitchFamily="34" charset="0"/>
              </a:rPr>
              <a:t>Charge Carrier Injection (CI)</a:t>
            </a:r>
          </a:p>
          <a:p>
            <a:pPr marL="171450" indent="-171450" eaLnBrk="1" hangingPunct="1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en-GB" altLang="en-US" sz="1200" i="1" dirty="0" err="1" smtClean="0">
                <a:latin typeface="Verdana" pitchFamily="34" charset="0"/>
              </a:rPr>
              <a:t>Chemosorption</a:t>
            </a:r>
            <a:r>
              <a:rPr lang="en-GB" altLang="en-US" sz="1200" i="1" dirty="0" smtClean="0">
                <a:latin typeface="Verdana" pitchFamily="34" charset="0"/>
              </a:rPr>
              <a:t>(CS)</a:t>
            </a:r>
          </a:p>
          <a:p>
            <a:pPr marL="171450" indent="-171450" eaLnBrk="1" hangingPunct="1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en-GB" altLang="en-US" sz="1200" i="1" dirty="0" smtClean="0">
                <a:latin typeface="Verdana" pitchFamily="34" charset="0"/>
              </a:rPr>
              <a:t>Infrared (IR)</a:t>
            </a:r>
            <a:endParaRPr lang="de-DE" altLang="en-US" sz="1200" i="1" dirty="0" smtClean="0">
              <a:latin typeface="Verdana" pitchFamily="34" charset="0"/>
            </a:endParaRPr>
          </a:p>
          <a:p>
            <a:pPr eaLnBrk="1" hangingPunct="1">
              <a:lnSpc>
                <a:spcPct val="80000"/>
              </a:lnSpc>
              <a:spcBef>
                <a:spcPct val="50000"/>
              </a:spcBef>
              <a:buClr>
                <a:schemeClr val="tx1"/>
              </a:buClr>
              <a:buFont typeface="Wingdings" pitchFamily="2" charset="2"/>
              <a:buChar char="§"/>
              <a:defRPr/>
            </a:pPr>
            <a:endParaRPr lang="de-DE" altLang="en-US" sz="1400" i="1" dirty="0" smtClean="0">
              <a:latin typeface="Verdana" pitchFamily="34" charset="0"/>
            </a:endParaRPr>
          </a:p>
        </p:txBody>
      </p:sp>
      <p:pic>
        <p:nvPicPr>
          <p:cNvPr id="34821" name="Picture 4" descr="Fotolia_53686_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813" y="0"/>
            <a:ext cx="5822951" cy="539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 advTm="10000"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ChangeArrowheads="1"/>
          </p:cNvSpPr>
          <p:nvPr/>
        </p:nvSpPr>
        <p:spPr bwMode="auto">
          <a:xfrm>
            <a:off x="0" y="1252538"/>
            <a:ext cx="9144000" cy="1014412"/>
          </a:xfrm>
          <a:prstGeom prst="rect">
            <a:avLst/>
          </a:prstGeom>
          <a:solidFill>
            <a:srgbClr val="0099CC">
              <a:alpha val="1019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bIns="0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5843" name="Text Box 3"/>
          <p:cNvSpPr txBox="1">
            <a:spLocks noChangeArrowheads="1"/>
          </p:cNvSpPr>
          <p:nvPr/>
        </p:nvSpPr>
        <p:spPr bwMode="auto">
          <a:xfrm>
            <a:off x="755650" y="1328738"/>
            <a:ext cx="7920038" cy="652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92546" bIns="0">
            <a:spAutoFit/>
          </a:bodyPr>
          <a:lstStyle>
            <a:lvl1pPr defTabSz="925513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925513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925513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925513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925513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20000"/>
              </a:spcBef>
              <a:buFont typeface="Wingdings" pitchFamily="2" charset="2"/>
              <a:buNone/>
            </a:pPr>
            <a:r>
              <a:rPr lang="de-DE" altLang="en-US" sz="1600" i="1">
                <a:solidFill>
                  <a:srgbClr val="0099CC"/>
                </a:solidFill>
                <a:latin typeface="Verdana" pitchFamily="34" charset="0"/>
              </a:rPr>
              <a:t>Toxic gas transmitters (TOX)</a:t>
            </a:r>
          </a:p>
          <a:p>
            <a:pPr eaLnBrk="1" hangingPunct="1">
              <a:spcBef>
                <a:spcPct val="20000"/>
              </a:spcBef>
              <a:buFont typeface="Wingdings" pitchFamily="2" charset="2"/>
              <a:buNone/>
            </a:pPr>
            <a:r>
              <a:rPr lang="de-DE" altLang="en-US" sz="1200" i="1">
                <a:latin typeface="Verdana" pitchFamily="34" charset="0"/>
              </a:rPr>
              <a:t>EC-28 Series of highly configurable toxic gas transmitters can equipped with exactly the right sensors, displays, relays and local alarms needed for the application</a:t>
            </a:r>
            <a:endParaRPr lang="de-DE" altLang="en-US" sz="1200" i="1">
              <a:solidFill>
                <a:schemeClr val="bg2"/>
              </a:solidFill>
              <a:latin typeface="Verdana" pitchFamily="34" charset="0"/>
            </a:endParaRPr>
          </a:p>
        </p:txBody>
      </p:sp>
      <p:pic>
        <p:nvPicPr>
          <p:cNvPr id="35844" name="Picture 1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1401763"/>
            <a:ext cx="7669212" cy="428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 advTm="10000"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foto_2005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39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5" name="Text Box 3"/>
          <p:cNvSpPr txBox="1">
            <a:spLocks noChangeArrowheads="1"/>
          </p:cNvSpPr>
          <p:nvPr/>
        </p:nvSpPr>
        <p:spPr bwMode="auto">
          <a:xfrm>
            <a:off x="6300788" y="1122363"/>
            <a:ext cx="2770187" cy="109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ts val="0"/>
              </a:spcBef>
              <a:spcAft>
                <a:spcPts val="1800"/>
              </a:spcAft>
              <a:defRPr/>
            </a:pPr>
            <a:r>
              <a:rPr lang="de-DE" altLang="en-US" sz="1600" i="1" dirty="0" smtClean="0">
                <a:solidFill>
                  <a:srgbClr val="0099CC"/>
                </a:solidFill>
                <a:latin typeface="Verdana" pitchFamily="34" charset="0"/>
              </a:rPr>
              <a:t>Transmitters for oxygen</a:t>
            </a:r>
          </a:p>
          <a:p>
            <a:pPr marL="171450" indent="-171450" eaLnBrk="1" hangingPunct="1">
              <a:lnSpc>
                <a:spcPct val="80000"/>
              </a:lnSpc>
              <a:spcBef>
                <a:spcPts val="0"/>
              </a:spcBef>
              <a:spcAft>
                <a:spcPts val="18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de-DE" altLang="en-US" sz="1200" i="1" dirty="0" smtClean="0">
                <a:latin typeface="Verdana" pitchFamily="34" charset="0"/>
              </a:rPr>
              <a:t>Zirconium dioxide (ZD)</a:t>
            </a:r>
          </a:p>
          <a:p>
            <a:pPr marL="171450" indent="-171450" eaLnBrk="1" hangingPunct="1">
              <a:lnSpc>
                <a:spcPct val="80000"/>
              </a:lnSpc>
              <a:spcBef>
                <a:spcPts val="0"/>
              </a:spcBef>
              <a:spcAft>
                <a:spcPts val="18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de-DE" altLang="en-US" sz="1200" i="1" dirty="0" smtClean="0">
                <a:latin typeface="Verdana" pitchFamily="34" charset="0"/>
              </a:rPr>
              <a:t>Electrochemical (EC)</a:t>
            </a:r>
          </a:p>
        </p:txBody>
      </p:sp>
      <p:pic>
        <p:nvPicPr>
          <p:cNvPr id="36868" name="Picture 4" descr="foto_200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942013" cy="539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 advTm="10000"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ChangeArrowheads="1"/>
          </p:cNvSpPr>
          <p:nvPr/>
        </p:nvSpPr>
        <p:spPr bwMode="auto">
          <a:xfrm>
            <a:off x="0" y="1252538"/>
            <a:ext cx="9144000" cy="1014412"/>
          </a:xfrm>
          <a:prstGeom prst="rect">
            <a:avLst/>
          </a:prstGeom>
          <a:solidFill>
            <a:srgbClr val="0099CC">
              <a:alpha val="1019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bIns="0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7891" name="Text Box 3"/>
          <p:cNvSpPr txBox="1">
            <a:spLocks noChangeArrowheads="1"/>
          </p:cNvSpPr>
          <p:nvPr/>
        </p:nvSpPr>
        <p:spPr bwMode="auto">
          <a:xfrm>
            <a:off x="611188" y="1279525"/>
            <a:ext cx="4321175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92546" bIns="0">
            <a:spAutoFit/>
          </a:bodyPr>
          <a:lstStyle>
            <a:lvl1pPr defTabSz="925513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925513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925513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925513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925513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20000"/>
              </a:spcBef>
              <a:buFont typeface="Wingdings" pitchFamily="2" charset="2"/>
              <a:buNone/>
            </a:pPr>
            <a:r>
              <a:rPr lang="de-DE" altLang="en-US" sz="1600" i="1">
                <a:solidFill>
                  <a:srgbClr val="0099CC"/>
                </a:solidFill>
                <a:latin typeface="Verdana" pitchFamily="34" charset="0"/>
              </a:rPr>
              <a:t>Fixed gas detection systems</a:t>
            </a:r>
          </a:p>
          <a:p>
            <a:pPr eaLnBrk="1" hangingPunct="1">
              <a:spcBef>
                <a:spcPct val="20000"/>
              </a:spcBef>
              <a:buFont typeface="Wingdings" pitchFamily="2" charset="2"/>
              <a:buNone/>
            </a:pPr>
            <a:r>
              <a:rPr lang="de-DE" altLang="en-US" sz="1200" i="1">
                <a:latin typeface="Verdana" pitchFamily="34" charset="0"/>
              </a:rPr>
              <a:t>GfG CI-21 Ammonia and ZD-21 Oxygen transmitters provide spectacular performance based on unique, proprietary long-lived sensor technology </a:t>
            </a:r>
            <a:endParaRPr lang="de-DE" altLang="en-US" sz="1200" i="1">
              <a:solidFill>
                <a:schemeClr val="bg2"/>
              </a:solidFill>
              <a:latin typeface="Verdana" pitchFamily="34" charset="0"/>
            </a:endParaRPr>
          </a:p>
        </p:txBody>
      </p:sp>
      <p:pic>
        <p:nvPicPr>
          <p:cNvPr id="37892" name="Picture 12" descr="zd21-extern Kopie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600" y="536575"/>
            <a:ext cx="2652713" cy="266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C1D6FF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3" name="Picture 11" descr="CI21, single_250-480OL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1833563"/>
            <a:ext cx="2935288" cy="303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C1D6FF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 advTm="10000"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ChangeArrowheads="1"/>
          </p:cNvSpPr>
          <p:nvPr/>
        </p:nvSpPr>
        <p:spPr bwMode="auto">
          <a:xfrm>
            <a:off x="0" y="1252538"/>
            <a:ext cx="9144000" cy="1014412"/>
          </a:xfrm>
          <a:prstGeom prst="rect">
            <a:avLst/>
          </a:prstGeom>
          <a:solidFill>
            <a:srgbClr val="0099CC">
              <a:alpha val="1019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bIns="0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8915" name="Text Box 3"/>
          <p:cNvSpPr txBox="1">
            <a:spLocks noChangeArrowheads="1"/>
          </p:cNvSpPr>
          <p:nvPr/>
        </p:nvSpPr>
        <p:spPr bwMode="auto">
          <a:xfrm>
            <a:off x="5003800" y="1328738"/>
            <a:ext cx="381635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92546" bIns="0">
            <a:spAutoFit/>
          </a:bodyPr>
          <a:lstStyle>
            <a:lvl1pPr defTabSz="925513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925513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925513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925513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925513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Clr>
                <a:srgbClr val="0099CC"/>
              </a:buClr>
              <a:buFont typeface="Wingdings" pitchFamily="2" charset="2"/>
              <a:buNone/>
            </a:pPr>
            <a:r>
              <a:rPr lang="de-DE" altLang="en-US" sz="1600" i="1">
                <a:solidFill>
                  <a:srgbClr val="0099CC"/>
                </a:solidFill>
                <a:latin typeface="Verdana" pitchFamily="34" charset="0"/>
              </a:rPr>
              <a:t>Stand-alone systems </a:t>
            </a:r>
          </a:p>
          <a:p>
            <a:pPr eaLnBrk="1" hangingPunct="1">
              <a:spcAft>
                <a:spcPts val="1800"/>
              </a:spcAft>
              <a:buClr>
                <a:srgbClr val="0099CC"/>
              </a:buClr>
              <a:buFont typeface="Wingdings" pitchFamily="2" charset="2"/>
              <a:buNone/>
            </a:pPr>
            <a:r>
              <a:rPr lang="de-DE" altLang="en-US" sz="1200" i="1">
                <a:latin typeface="Verdana" pitchFamily="34" charset="0"/>
              </a:rPr>
              <a:t>GfG Dynaguard systems include the transmitter and controller in a single integrated easy to install, cost-effective wall-mounted unit</a:t>
            </a:r>
          </a:p>
        </p:txBody>
      </p:sp>
      <p:pic>
        <p:nvPicPr>
          <p:cNvPr id="38916" name="Picture 1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5" t="13271" r="6712" b="13049"/>
          <a:stretch>
            <a:fillRect/>
          </a:stretch>
        </p:blipFill>
        <p:spPr bwMode="auto">
          <a:xfrm>
            <a:off x="179388" y="1401763"/>
            <a:ext cx="4824412" cy="260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 advTm="10000">
    <p:fad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Fußzeilenplatzhalter 3"/>
          <p:cNvSpPr>
            <a:spLocks noGrp="1"/>
          </p:cNvSpPr>
          <p:nvPr>
            <p:ph type="ftr" sz="quarter" idx="4294967295"/>
          </p:nvPr>
        </p:nvSpPr>
        <p:spPr bwMode="auto">
          <a:xfrm>
            <a:off x="5867400" y="4911725"/>
            <a:ext cx="3276600" cy="37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altLang="en-US">
                <a:solidFill>
                  <a:srgbClr val="0099CC"/>
                </a:solidFill>
                <a:latin typeface="Verdana" pitchFamily="34" charset="0"/>
              </a:rPr>
              <a:t>Gesellschaft für Gerätebau mbH</a:t>
            </a:r>
          </a:p>
        </p:txBody>
      </p:sp>
      <p:pic>
        <p:nvPicPr>
          <p:cNvPr id="39939" name="Grafik 6" descr="Wasser_b.jpg"/>
          <p:cNvPicPr>
            <a:picLocks noChangeAspect="1"/>
          </p:cNvPicPr>
          <p:nvPr/>
        </p:nvPicPr>
        <p:blipFill>
          <a:blip r:embed="rId2">
            <a:lum bright="58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283" t="18359" r="2" b="27394"/>
          <a:stretch>
            <a:fillRect/>
          </a:stretch>
        </p:blipFill>
        <p:spPr bwMode="auto">
          <a:xfrm>
            <a:off x="0" y="0"/>
            <a:ext cx="9144000" cy="539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0" name="Text Box 3"/>
          <p:cNvSpPr txBox="1">
            <a:spLocks noChangeArrowheads="1"/>
          </p:cNvSpPr>
          <p:nvPr/>
        </p:nvSpPr>
        <p:spPr bwMode="auto">
          <a:xfrm>
            <a:off x="5508625" y="1122363"/>
            <a:ext cx="3384550" cy="1471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altLang="en-US" sz="1700" i="1">
                <a:solidFill>
                  <a:srgbClr val="0099CC"/>
                </a:solidFill>
                <a:latin typeface="Verdana" pitchFamily="34" charset="0"/>
              </a:rPr>
              <a:t>Aqueous measurement systems</a:t>
            </a:r>
          </a:p>
          <a:p>
            <a:pPr eaLnBrk="1" hangingPunct="1">
              <a:lnSpc>
                <a:spcPct val="80000"/>
              </a:lnSpc>
              <a:spcBef>
                <a:spcPct val="50000"/>
              </a:spcBef>
              <a:buClr>
                <a:schemeClr val="tx1"/>
              </a:buClr>
            </a:pPr>
            <a:r>
              <a:rPr lang="en-US" altLang="en-US" sz="1200" i="1">
                <a:latin typeface="Verdana" pitchFamily="34" charset="0"/>
              </a:rPr>
              <a:t>GfG MiniCal systems provide real-time measurement of the ammonia concentration in the coolant loops of large refrigeration systems</a:t>
            </a:r>
            <a:r>
              <a:rPr lang="en-US" altLang="en-US" sz="1400" i="1">
                <a:latin typeface="Verdana" pitchFamily="34" charset="0"/>
              </a:rPr>
              <a:t/>
            </a:r>
            <a:br>
              <a:rPr lang="en-US" altLang="en-US" sz="1400" i="1">
                <a:latin typeface="Verdana" pitchFamily="34" charset="0"/>
              </a:rPr>
            </a:br>
            <a:endParaRPr lang="de-DE" altLang="en-US" sz="1400" i="1">
              <a:latin typeface="Verdana" pitchFamily="34" charset="0"/>
            </a:endParaRPr>
          </a:p>
        </p:txBody>
      </p:sp>
      <p:pic>
        <p:nvPicPr>
          <p:cNvPr id="39941" name="Grafik 5" descr="Wasser_b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48" t="18359" b="27394"/>
          <a:stretch>
            <a:fillRect/>
          </a:stretch>
        </p:blipFill>
        <p:spPr bwMode="auto">
          <a:xfrm>
            <a:off x="0" y="0"/>
            <a:ext cx="5292725" cy="539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 advTm="10000">
    <p:fad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ChangeArrowheads="1"/>
          </p:cNvSpPr>
          <p:nvPr/>
        </p:nvSpPr>
        <p:spPr bwMode="auto">
          <a:xfrm>
            <a:off x="0" y="1252538"/>
            <a:ext cx="9144000" cy="1014412"/>
          </a:xfrm>
          <a:prstGeom prst="rect">
            <a:avLst/>
          </a:prstGeom>
          <a:solidFill>
            <a:srgbClr val="0099CC">
              <a:alpha val="1019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bIns="0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 b="1"/>
          </a:p>
        </p:txBody>
      </p:sp>
      <p:pic>
        <p:nvPicPr>
          <p:cNvPr id="40963" name="Grafik 5" descr="MiniCal III_Anwendung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54" t="1666" r="13158"/>
          <a:stretch>
            <a:fillRect/>
          </a:stretch>
        </p:blipFill>
        <p:spPr bwMode="auto">
          <a:xfrm>
            <a:off x="0" y="511175"/>
            <a:ext cx="4454525" cy="443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4" name="Text Box 2"/>
          <p:cNvSpPr txBox="1">
            <a:spLocks noChangeArrowheads="1"/>
          </p:cNvSpPr>
          <p:nvPr/>
        </p:nvSpPr>
        <p:spPr bwMode="auto">
          <a:xfrm>
            <a:off x="4284663" y="1184275"/>
            <a:ext cx="4391025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Clr>
                <a:srgbClr val="0099CC"/>
              </a:buClr>
              <a:buFont typeface="Wingdings" pitchFamily="2" charset="2"/>
              <a:buNone/>
            </a:pPr>
            <a:r>
              <a:rPr lang="de-DE" altLang="en-US" sz="1600" i="1">
                <a:solidFill>
                  <a:srgbClr val="0099CC"/>
                </a:solidFill>
                <a:latin typeface="Verdana" pitchFamily="34" charset="0"/>
              </a:rPr>
              <a:t>MiniCal III</a:t>
            </a:r>
          </a:p>
          <a:p>
            <a:pPr eaLnBrk="1" hangingPunct="1"/>
            <a:r>
              <a:rPr lang="en-US" altLang="en-US" sz="1200" i="1">
                <a:latin typeface="Verdana" pitchFamily="34" charset="0"/>
              </a:rPr>
              <a:t>The MiniCal</a:t>
            </a:r>
            <a:r>
              <a:rPr lang="en-US" altLang="en-US" sz="1200" b="1" i="1">
                <a:latin typeface="Verdana" pitchFamily="34" charset="0"/>
              </a:rPr>
              <a:t> </a:t>
            </a:r>
            <a:r>
              <a:rPr lang="en-US" altLang="en-US" sz="1200" i="1">
                <a:latin typeface="Verdana" pitchFamily="34" charset="0"/>
              </a:rPr>
              <a:t>III system was </a:t>
            </a:r>
            <a:r>
              <a:rPr lang="de-DE" altLang="en-US" sz="1200" i="1">
                <a:latin typeface="Verdana" pitchFamily="34" charset="0"/>
              </a:rPr>
              <a:t>designed especially for detection </a:t>
            </a:r>
            <a:r>
              <a:rPr lang="en-US" altLang="en-US" sz="1200" i="1">
                <a:latin typeface="Verdana" pitchFamily="34" charset="0"/>
              </a:rPr>
              <a:t>of ammonia leakages in cooling circuits. This robust and practical system can be used in water as well as in glycol </a:t>
            </a:r>
            <a:r>
              <a:rPr lang="de-DE" altLang="en-US" sz="1200" i="1">
                <a:latin typeface="Verdana" pitchFamily="34" charset="0"/>
              </a:rPr>
              <a:t>brine circuits.</a:t>
            </a:r>
          </a:p>
          <a:p>
            <a:pPr eaLnBrk="1" hangingPunct="1"/>
            <a:endParaRPr lang="de-DE" altLang="en-US" sz="1200" i="1">
              <a:latin typeface="Verdana" pitchFamily="34" charset="0"/>
            </a:endParaRPr>
          </a:p>
          <a:p>
            <a:pPr eaLnBrk="1" hangingPunct="1"/>
            <a:r>
              <a:rPr lang="en-US" altLang="en-US" sz="1200" i="1">
                <a:latin typeface="Verdana" pitchFamily="34" charset="0"/>
              </a:rPr>
              <a:t>The MiniCal III uses ion selective membranes and gas</a:t>
            </a:r>
          </a:p>
          <a:p>
            <a:pPr eaLnBrk="1" hangingPunct="1"/>
            <a:r>
              <a:rPr lang="en-US" altLang="en-US" sz="1200" i="1">
                <a:latin typeface="Verdana" pitchFamily="34" charset="0"/>
              </a:rPr>
              <a:t>sensing </a:t>
            </a:r>
            <a:r>
              <a:rPr lang="de-DE" altLang="en-US" sz="1200" i="1">
                <a:latin typeface="Verdana" pitchFamily="34" charset="0"/>
              </a:rPr>
              <a:t>electrodes for reliable</a:t>
            </a:r>
          </a:p>
          <a:p>
            <a:pPr eaLnBrk="1" hangingPunct="1"/>
            <a:r>
              <a:rPr lang="en-US" altLang="en-US" sz="1200" i="1">
                <a:latin typeface="Verdana" pitchFamily="34" charset="0"/>
              </a:rPr>
              <a:t>real-time detection of ammonia leaks.</a:t>
            </a:r>
            <a:endParaRPr lang="de-DE" altLang="en-US" sz="1200" i="1">
              <a:latin typeface="Verdana" pitchFamily="34" charset="0"/>
            </a:endParaRPr>
          </a:p>
        </p:txBody>
      </p:sp>
    </p:spTree>
  </p:cSld>
  <p:clrMapOvr>
    <a:masterClrMapping/>
  </p:clrMapOvr>
  <p:transition spd="slow" advClick="0" advTm="10000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ChangeArrowheads="1"/>
          </p:cNvSpPr>
          <p:nvPr/>
        </p:nvSpPr>
        <p:spPr bwMode="auto">
          <a:xfrm>
            <a:off x="0" y="1252538"/>
            <a:ext cx="9144000" cy="1014412"/>
          </a:xfrm>
          <a:prstGeom prst="rect">
            <a:avLst/>
          </a:prstGeom>
          <a:solidFill>
            <a:srgbClr val="0099CC">
              <a:alpha val="1019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bIns="0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5123" name="Text Box 3"/>
          <p:cNvSpPr txBox="1">
            <a:spLocks noChangeArrowheads="1"/>
          </p:cNvSpPr>
          <p:nvPr/>
        </p:nvSpPr>
        <p:spPr bwMode="auto">
          <a:xfrm>
            <a:off x="611188" y="1328738"/>
            <a:ext cx="3457575" cy="1052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92546" bIns="0">
            <a:spAutoFit/>
          </a:bodyPr>
          <a:lstStyle>
            <a:lvl1pPr defTabSz="925513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925513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925513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925513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925513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20000"/>
              </a:spcBef>
              <a:buFont typeface="Wingdings" pitchFamily="2" charset="2"/>
              <a:buNone/>
            </a:pPr>
            <a:r>
              <a:rPr lang="de-DE" altLang="en-US" sz="1600" i="1">
                <a:solidFill>
                  <a:srgbClr val="0099CC"/>
                </a:solidFill>
                <a:latin typeface="Verdana" pitchFamily="34" charset="0"/>
              </a:rPr>
              <a:t>GfG Instrumentation</a:t>
            </a:r>
          </a:p>
          <a:p>
            <a:pPr eaLnBrk="1" hangingPunct="1">
              <a:spcBef>
                <a:spcPct val="20000"/>
              </a:spcBef>
            </a:pPr>
            <a:r>
              <a:rPr lang="de-DE" altLang="en-US" sz="1200" i="1">
                <a:latin typeface="Verdana" pitchFamily="34" charset="0"/>
              </a:rPr>
              <a:t>Exceptional designs with best cost of ownership in the gas detection industry</a:t>
            </a:r>
          </a:p>
          <a:p>
            <a:pPr eaLnBrk="1" hangingPunct="1">
              <a:spcBef>
                <a:spcPct val="20000"/>
              </a:spcBef>
            </a:pPr>
            <a:endParaRPr lang="de-DE" altLang="en-US" sz="2000">
              <a:solidFill>
                <a:schemeClr val="bg2"/>
              </a:solidFill>
              <a:latin typeface="Verdana" pitchFamily="34" charset="0"/>
            </a:endParaRPr>
          </a:p>
        </p:txBody>
      </p:sp>
      <p:pic>
        <p:nvPicPr>
          <p:cNvPr id="5124" name="Picture 1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00" y="392113"/>
            <a:ext cx="4891088" cy="495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 advTm="10000">
    <p:fad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ChangeArrowheads="1"/>
          </p:cNvSpPr>
          <p:nvPr/>
        </p:nvSpPr>
        <p:spPr bwMode="auto">
          <a:xfrm>
            <a:off x="0" y="1252538"/>
            <a:ext cx="9144000" cy="1014412"/>
          </a:xfrm>
          <a:prstGeom prst="rect">
            <a:avLst/>
          </a:prstGeom>
          <a:solidFill>
            <a:srgbClr val="0099CC">
              <a:alpha val="1019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bIns="0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41987" name="Grafik 6" descr="Variocon.jp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184275"/>
            <a:ext cx="5297488" cy="3871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8" name="Text Box 2"/>
          <p:cNvSpPr txBox="1">
            <a:spLocks noChangeArrowheads="1"/>
          </p:cNvSpPr>
          <p:nvPr/>
        </p:nvSpPr>
        <p:spPr bwMode="auto">
          <a:xfrm>
            <a:off x="5003800" y="1328738"/>
            <a:ext cx="3779838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Clr>
                <a:srgbClr val="0099CC"/>
              </a:buClr>
              <a:buFont typeface="Wingdings" pitchFamily="2" charset="2"/>
              <a:buNone/>
            </a:pPr>
            <a:r>
              <a:rPr lang="de-DE" altLang="en-US" sz="1600" i="1">
                <a:solidFill>
                  <a:srgbClr val="0099CC"/>
                </a:solidFill>
                <a:latin typeface="Verdana" pitchFamily="34" charset="0"/>
              </a:rPr>
              <a:t>Variocon 2010</a:t>
            </a:r>
          </a:p>
          <a:p>
            <a:pPr eaLnBrk="1" hangingPunct="1"/>
            <a:r>
              <a:rPr lang="en-US" altLang="en-US" sz="1200" i="1">
                <a:latin typeface="Verdana" pitchFamily="34" charset="0"/>
              </a:rPr>
              <a:t>GfG Variocon systems provide real-time aqueous pH values, redox readings, and chlorine and ozone measurements</a:t>
            </a:r>
            <a:endParaRPr lang="de-DE" altLang="en-US" sz="1200" i="1">
              <a:latin typeface="Verdana" pitchFamily="34" charset="0"/>
            </a:endParaRPr>
          </a:p>
        </p:txBody>
      </p:sp>
    </p:spTree>
  </p:cSld>
  <p:clrMapOvr>
    <a:masterClrMapping/>
  </p:clrMapOvr>
  <p:transition spd="slow" advClick="0" advTm="10000">
    <p:fad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ChangeArrowheads="1"/>
          </p:cNvSpPr>
          <p:nvPr/>
        </p:nvSpPr>
        <p:spPr bwMode="auto">
          <a:xfrm>
            <a:off x="0" y="1257300"/>
            <a:ext cx="9144000" cy="1014413"/>
          </a:xfrm>
          <a:prstGeom prst="rect">
            <a:avLst/>
          </a:prstGeom>
          <a:solidFill>
            <a:srgbClr val="0099CC">
              <a:alpha val="1019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bIns="0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43011" name="Picture 8" descr="cab_closed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26865" t="-75388" r="-161536" b="-92415"/>
          <a:stretch>
            <a:fillRect/>
          </a:stretch>
        </p:blipFill>
        <p:spPr bwMode="auto">
          <a:xfrm>
            <a:off x="250825" y="1041400"/>
            <a:ext cx="8605838" cy="3960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2" name="Picture 7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88" t="-31879" r="-57642" b="14600"/>
          <a:stretch>
            <a:fillRect/>
          </a:stretch>
        </p:blipFill>
        <p:spPr bwMode="auto">
          <a:xfrm>
            <a:off x="1588" y="-327025"/>
            <a:ext cx="9250362" cy="5411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 txBox="1">
            <a:spLocks noChangeArrowheads="1"/>
          </p:cNvSpPr>
          <p:nvPr/>
        </p:nvSpPr>
        <p:spPr bwMode="auto">
          <a:xfrm>
            <a:off x="5580063" y="1328738"/>
            <a:ext cx="3384550" cy="86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1"/>
                  </a:outerShdw>
                </a:effectLst>
              </a14:hiddenEffects>
            </a:ext>
          </a:extLst>
        </p:spPr>
        <p:txBody>
          <a:bodyPr lIns="92075" tIns="46038" rIns="92075" bIns="46038"/>
          <a:lstStyle>
            <a:lvl1pPr marL="342900" indent="-342900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bg1"/>
              </a:buClr>
              <a:buChar char="•"/>
              <a:defRPr sz="2000" b="1" i="1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lnSpc>
                <a:spcPct val="95000"/>
              </a:lnSpc>
              <a:spcBef>
                <a:spcPct val="50000"/>
              </a:spcBef>
              <a:spcAft>
                <a:spcPct val="0"/>
              </a:spcAft>
              <a:buClr>
                <a:schemeClr val="bg1"/>
              </a:buClr>
              <a:buChar char="•"/>
              <a:defRPr sz="2000" b="1" i="1">
                <a:solidFill>
                  <a:schemeClr val="bg1"/>
                </a:solidFill>
                <a:latin typeface="+mn-lt"/>
              </a:defRPr>
            </a:lvl2pPr>
            <a:lvl3pPr marL="1143000" indent="-228600" algn="l" rtl="0" eaLnBrk="0" fontAlgn="base" hangingPunct="0">
              <a:lnSpc>
                <a:spcPct val="95000"/>
              </a:lnSpc>
              <a:spcBef>
                <a:spcPct val="50000"/>
              </a:spcBef>
              <a:spcAft>
                <a:spcPct val="0"/>
              </a:spcAft>
              <a:buClr>
                <a:schemeClr val="bg1"/>
              </a:buClr>
              <a:buChar char="•"/>
              <a:defRPr sz="2000" b="1" i="1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0" fontAlgn="base" hangingPunct="0">
              <a:lnSpc>
                <a:spcPct val="95000"/>
              </a:lnSpc>
              <a:spcBef>
                <a:spcPct val="50000"/>
              </a:spcBef>
              <a:spcAft>
                <a:spcPct val="0"/>
              </a:spcAft>
              <a:buClr>
                <a:schemeClr val="bg1"/>
              </a:buClr>
              <a:buChar char="•"/>
              <a:defRPr sz="2000" b="1" i="1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0" fontAlgn="base" hangingPunct="0">
              <a:lnSpc>
                <a:spcPct val="95000"/>
              </a:lnSpc>
              <a:spcBef>
                <a:spcPct val="50000"/>
              </a:spcBef>
              <a:spcAft>
                <a:spcPct val="0"/>
              </a:spcAft>
              <a:buClr>
                <a:schemeClr val="bg1"/>
              </a:buClr>
              <a:buChar char="•"/>
              <a:defRPr sz="2000" b="1" i="1">
                <a:solidFill>
                  <a:schemeClr val="bg1"/>
                </a:solidFill>
                <a:latin typeface="+mn-lt"/>
              </a:defRPr>
            </a:lvl5pPr>
            <a:lvl6pPr marL="2514600" indent="-228600" algn="l" rtl="0" eaLnBrk="0" fontAlgn="base" hangingPunct="0">
              <a:lnSpc>
                <a:spcPct val="95000"/>
              </a:lnSpc>
              <a:spcBef>
                <a:spcPct val="50000"/>
              </a:spcBef>
              <a:spcAft>
                <a:spcPct val="0"/>
              </a:spcAft>
              <a:buClr>
                <a:schemeClr val="bg1"/>
              </a:buClr>
              <a:buChar char="•"/>
              <a:defRPr sz="2000" b="1" i="1">
                <a:solidFill>
                  <a:schemeClr val="bg1"/>
                </a:solidFill>
                <a:latin typeface="+mn-lt"/>
              </a:defRPr>
            </a:lvl6pPr>
            <a:lvl7pPr marL="2971800" indent="-228600" algn="l" rtl="0" eaLnBrk="0" fontAlgn="base" hangingPunct="0">
              <a:lnSpc>
                <a:spcPct val="95000"/>
              </a:lnSpc>
              <a:spcBef>
                <a:spcPct val="50000"/>
              </a:spcBef>
              <a:spcAft>
                <a:spcPct val="0"/>
              </a:spcAft>
              <a:buClr>
                <a:schemeClr val="bg1"/>
              </a:buClr>
              <a:buChar char="•"/>
              <a:defRPr sz="2000" b="1" i="1">
                <a:solidFill>
                  <a:schemeClr val="bg1"/>
                </a:solidFill>
                <a:latin typeface="+mn-lt"/>
              </a:defRPr>
            </a:lvl7pPr>
            <a:lvl8pPr marL="3429000" indent="-228600" algn="l" rtl="0" eaLnBrk="0" fontAlgn="base" hangingPunct="0">
              <a:lnSpc>
                <a:spcPct val="95000"/>
              </a:lnSpc>
              <a:spcBef>
                <a:spcPct val="50000"/>
              </a:spcBef>
              <a:spcAft>
                <a:spcPct val="0"/>
              </a:spcAft>
              <a:buClr>
                <a:schemeClr val="bg1"/>
              </a:buClr>
              <a:buChar char="•"/>
              <a:defRPr sz="2000" b="1" i="1">
                <a:solidFill>
                  <a:schemeClr val="bg1"/>
                </a:solidFill>
                <a:latin typeface="+mn-lt"/>
              </a:defRPr>
            </a:lvl8pPr>
            <a:lvl9pPr marL="3886200" indent="-228600" algn="l" rtl="0" eaLnBrk="0" fontAlgn="base" hangingPunct="0">
              <a:lnSpc>
                <a:spcPct val="95000"/>
              </a:lnSpc>
              <a:spcBef>
                <a:spcPct val="50000"/>
              </a:spcBef>
              <a:spcAft>
                <a:spcPct val="0"/>
              </a:spcAft>
              <a:buClr>
                <a:schemeClr val="bg1"/>
              </a:buClr>
              <a:buChar char="•"/>
              <a:defRPr sz="2000" b="1" i="1">
                <a:solidFill>
                  <a:schemeClr val="bg1"/>
                </a:solidFill>
                <a:latin typeface="+mn-lt"/>
              </a:defRPr>
            </a:lvl9pPr>
          </a:lstStyle>
          <a:p>
            <a:pPr marL="0" indent="0"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FontTx/>
              <a:buNone/>
              <a:defRPr/>
            </a:pPr>
            <a:r>
              <a:rPr lang="en-US" sz="1600" b="0" kern="0" dirty="0" smtClean="0">
                <a:solidFill>
                  <a:srgbClr val="0099C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Real-time Air Monitoring (RAM) </a:t>
            </a:r>
            <a:r>
              <a:rPr lang="en-US" sz="1200" b="0" kern="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Fully portable and wall mounted panels for CO monitoring and purification of compressed breathing air</a:t>
            </a:r>
          </a:p>
        </p:txBody>
      </p:sp>
    </p:spTree>
  </p:cSld>
  <p:clrMapOvr>
    <a:masterClrMapping/>
  </p:clrMapOvr>
  <p:transition spd="slow" advClick="0" advTm="10000">
    <p:fad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ChangeArrowheads="1"/>
          </p:cNvSpPr>
          <p:nvPr/>
        </p:nvSpPr>
        <p:spPr bwMode="auto">
          <a:xfrm>
            <a:off x="0" y="1257300"/>
            <a:ext cx="9144000" cy="1014413"/>
          </a:xfrm>
          <a:prstGeom prst="rect">
            <a:avLst/>
          </a:prstGeom>
          <a:solidFill>
            <a:srgbClr val="0099CC">
              <a:alpha val="1019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bIns="0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5" name="Rectangle 4"/>
          <p:cNvSpPr txBox="1">
            <a:spLocks noChangeArrowheads="1"/>
          </p:cNvSpPr>
          <p:nvPr/>
        </p:nvSpPr>
        <p:spPr bwMode="auto">
          <a:xfrm>
            <a:off x="5580063" y="1328738"/>
            <a:ext cx="3384550" cy="86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1"/>
                  </a:outerShdw>
                </a:effectLst>
              </a14:hiddenEffects>
            </a:ext>
          </a:extLst>
        </p:spPr>
        <p:txBody>
          <a:bodyPr lIns="92075" tIns="46038" rIns="92075" bIns="46038"/>
          <a:lstStyle>
            <a:lvl1pPr marL="342900" indent="-342900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bg1"/>
              </a:buClr>
              <a:buChar char="•"/>
              <a:defRPr sz="2000" b="1" i="1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lnSpc>
                <a:spcPct val="95000"/>
              </a:lnSpc>
              <a:spcBef>
                <a:spcPct val="50000"/>
              </a:spcBef>
              <a:spcAft>
                <a:spcPct val="0"/>
              </a:spcAft>
              <a:buClr>
                <a:schemeClr val="bg1"/>
              </a:buClr>
              <a:buChar char="•"/>
              <a:defRPr sz="2000" b="1" i="1">
                <a:solidFill>
                  <a:schemeClr val="bg1"/>
                </a:solidFill>
                <a:latin typeface="+mn-lt"/>
              </a:defRPr>
            </a:lvl2pPr>
            <a:lvl3pPr marL="1143000" indent="-228600" algn="l" rtl="0" eaLnBrk="0" fontAlgn="base" hangingPunct="0">
              <a:lnSpc>
                <a:spcPct val="95000"/>
              </a:lnSpc>
              <a:spcBef>
                <a:spcPct val="50000"/>
              </a:spcBef>
              <a:spcAft>
                <a:spcPct val="0"/>
              </a:spcAft>
              <a:buClr>
                <a:schemeClr val="bg1"/>
              </a:buClr>
              <a:buChar char="•"/>
              <a:defRPr sz="2000" b="1" i="1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0" fontAlgn="base" hangingPunct="0">
              <a:lnSpc>
                <a:spcPct val="95000"/>
              </a:lnSpc>
              <a:spcBef>
                <a:spcPct val="50000"/>
              </a:spcBef>
              <a:spcAft>
                <a:spcPct val="0"/>
              </a:spcAft>
              <a:buClr>
                <a:schemeClr val="bg1"/>
              </a:buClr>
              <a:buChar char="•"/>
              <a:defRPr sz="2000" b="1" i="1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0" fontAlgn="base" hangingPunct="0">
              <a:lnSpc>
                <a:spcPct val="95000"/>
              </a:lnSpc>
              <a:spcBef>
                <a:spcPct val="50000"/>
              </a:spcBef>
              <a:spcAft>
                <a:spcPct val="0"/>
              </a:spcAft>
              <a:buClr>
                <a:schemeClr val="bg1"/>
              </a:buClr>
              <a:buChar char="•"/>
              <a:defRPr sz="2000" b="1" i="1">
                <a:solidFill>
                  <a:schemeClr val="bg1"/>
                </a:solidFill>
                <a:latin typeface="+mn-lt"/>
              </a:defRPr>
            </a:lvl5pPr>
            <a:lvl6pPr marL="2514600" indent="-228600" algn="l" rtl="0" eaLnBrk="0" fontAlgn="base" hangingPunct="0">
              <a:lnSpc>
                <a:spcPct val="95000"/>
              </a:lnSpc>
              <a:spcBef>
                <a:spcPct val="50000"/>
              </a:spcBef>
              <a:spcAft>
                <a:spcPct val="0"/>
              </a:spcAft>
              <a:buClr>
                <a:schemeClr val="bg1"/>
              </a:buClr>
              <a:buChar char="•"/>
              <a:defRPr sz="2000" b="1" i="1">
                <a:solidFill>
                  <a:schemeClr val="bg1"/>
                </a:solidFill>
                <a:latin typeface="+mn-lt"/>
              </a:defRPr>
            </a:lvl6pPr>
            <a:lvl7pPr marL="2971800" indent="-228600" algn="l" rtl="0" eaLnBrk="0" fontAlgn="base" hangingPunct="0">
              <a:lnSpc>
                <a:spcPct val="95000"/>
              </a:lnSpc>
              <a:spcBef>
                <a:spcPct val="50000"/>
              </a:spcBef>
              <a:spcAft>
                <a:spcPct val="0"/>
              </a:spcAft>
              <a:buClr>
                <a:schemeClr val="bg1"/>
              </a:buClr>
              <a:buChar char="•"/>
              <a:defRPr sz="2000" b="1" i="1">
                <a:solidFill>
                  <a:schemeClr val="bg1"/>
                </a:solidFill>
                <a:latin typeface="+mn-lt"/>
              </a:defRPr>
            </a:lvl7pPr>
            <a:lvl8pPr marL="3429000" indent="-228600" algn="l" rtl="0" eaLnBrk="0" fontAlgn="base" hangingPunct="0">
              <a:lnSpc>
                <a:spcPct val="95000"/>
              </a:lnSpc>
              <a:spcBef>
                <a:spcPct val="50000"/>
              </a:spcBef>
              <a:spcAft>
                <a:spcPct val="0"/>
              </a:spcAft>
              <a:buClr>
                <a:schemeClr val="bg1"/>
              </a:buClr>
              <a:buChar char="•"/>
              <a:defRPr sz="2000" b="1" i="1">
                <a:solidFill>
                  <a:schemeClr val="bg1"/>
                </a:solidFill>
                <a:latin typeface="+mn-lt"/>
              </a:defRPr>
            </a:lvl8pPr>
            <a:lvl9pPr marL="3886200" indent="-228600" algn="l" rtl="0" eaLnBrk="0" fontAlgn="base" hangingPunct="0">
              <a:lnSpc>
                <a:spcPct val="95000"/>
              </a:lnSpc>
              <a:spcBef>
                <a:spcPct val="50000"/>
              </a:spcBef>
              <a:spcAft>
                <a:spcPct val="0"/>
              </a:spcAft>
              <a:buClr>
                <a:schemeClr val="bg1"/>
              </a:buClr>
              <a:buChar char="•"/>
              <a:defRPr sz="2000" b="1" i="1">
                <a:solidFill>
                  <a:schemeClr val="bg1"/>
                </a:solidFill>
                <a:latin typeface="+mn-lt"/>
              </a:defRPr>
            </a:lvl9pPr>
          </a:lstStyle>
          <a:p>
            <a:pPr marL="0" indent="0"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FontTx/>
              <a:buNone/>
              <a:defRPr/>
            </a:pPr>
            <a:r>
              <a:rPr lang="en-US" sz="1600" b="0" kern="0" dirty="0" smtClean="0">
                <a:solidFill>
                  <a:srgbClr val="0099C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Real-time Air Monitoring (RAM) </a:t>
            </a:r>
            <a:r>
              <a:rPr lang="en-US" sz="1200" b="0" kern="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Stationary compressor and wall mounted panels for CO, oxygen and dew-point  measurement</a:t>
            </a:r>
          </a:p>
        </p:txBody>
      </p:sp>
      <p:pic>
        <p:nvPicPr>
          <p:cNvPr id="44036" name="Picture 2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49" t="29182" r="22176" b="27042"/>
          <a:stretch>
            <a:fillRect/>
          </a:stretch>
        </p:blipFill>
        <p:spPr bwMode="auto">
          <a:xfrm>
            <a:off x="2339975" y="627063"/>
            <a:ext cx="1944688" cy="145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7" name="Picture 3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48" t="21262" r="17410" b="20026"/>
          <a:stretch>
            <a:fillRect/>
          </a:stretch>
        </p:blipFill>
        <p:spPr bwMode="auto">
          <a:xfrm>
            <a:off x="250825" y="1543050"/>
            <a:ext cx="2520950" cy="165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8" name="Picture 5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65" t="30144" r="6804" b="8942"/>
          <a:stretch>
            <a:fillRect/>
          </a:stretch>
        </p:blipFill>
        <p:spPr bwMode="auto">
          <a:xfrm>
            <a:off x="2436813" y="1598613"/>
            <a:ext cx="3384550" cy="3525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 advClick="0" advTm="10000">
    <p:fad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ChangeArrowheads="1"/>
          </p:cNvSpPr>
          <p:nvPr/>
        </p:nvSpPr>
        <p:spPr bwMode="auto">
          <a:xfrm>
            <a:off x="0" y="1252538"/>
            <a:ext cx="9144000" cy="1014412"/>
          </a:xfrm>
          <a:prstGeom prst="rect">
            <a:avLst/>
          </a:prstGeom>
          <a:solidFill>
            <a:srgbClr val="0099CC">
              <a:alpha val="1019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bIns="0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5059" name="Text Box 4"/>
          <p:cNvSpPr txBox="1">
            <a:spLocks noChangeArrowheads="1"/>
          </p:cNvSpPr>
          <p:nvPr/>
        </p:nvSpPr>
        <p:spPr bwMode="auto">
          <a:xfrm>
            <a:off x="5651500" y="1328738"/>
            <a:ext cx="305911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altLang="en-US" sz="1600" i="1">
                <a:solidFill>
                  <a:srgbClr val="0099CC"/>
                </a:solidFill>
                <a:latin typeface="Verdana" pitchFamily="34" charset="0"/>
              </a:rPr>
              <a:t>Customer service &amp; Support</a:t>
            </a:r>
          </a:p>
          <a:p>
            <a:pPr eaLnBrk="1" hangingPunct="1">
              <a:spcBef>
                <a:spcPct val="50000"/>
              </a:spcBef>
            </a:pPr>
            <a:r>
              <a:rPr lang="de-DE" altLang="en-US" sz="1600" i="1">
                <a:latin typeface="Verdana" pitchFamily="34" charset="0"/>
              </a:rPr>
              <a:t>The best in the industry!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250825" y="1041400"/>
            <a:ext cx="2017713" cy="2057400"/>
          </a:xfrm>
          <a:prstGeom prst="rect">
            <a:avLst/>
          </a:prstGeom>
          <a:ln w="12700">
            <a:solidFill>
              <a:srgbClr val="000000"/>
            </a:solidFill>
          </a:ln>
          <a:effectLst>
            <a:outerShdw blurRad="50800" dist="50800" dir="2700000" algn="ctr" rotWithShape="0">
              <a:schemeClr val="tx1">
                <a:lumMod val="50000"/>
                <a:lumOff val="50000"/>
                <a:alpha val="50000"/>
              </a:scheme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/>
          <a:stretch/>
        </p:blipFill>
        <p:spPr>
          <a:xfrm>
            <a:off x="6372225" y="2192338"/>
            <a:ext cx="2232025" cy="2316162"/>
          </a:xfrm>
          <a:prstGeom prst="rect">
            <a:avLst/>
          </a:prstGeom>
          <a:ln w="12700">
            <a:solidFill>
              <a:srgbClr val="000000"/>
            </a:solidFill>
          </a:ln>
          <a:effectLst>
            <a:outerShdw blurRad="50800" dist="50800" dir="2700000" algn="ctr" rotWithShape="0">
              <a:schemeClr val="tx1">
                <a:lumMod val="50000"/>
                <a:lumOff val="50000"/>
              </a:scheme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/>
          <a:stretch/>
        </p:blipFill>
        <p:spPr>
          <a:xfrm>
            <a:off x="4427538" y="2768600"/>
            <a:ext cx="2127250" cy="2249488"/>
          </a:xfrm>
          <a:prstGeom prst="rect">
            <a:avLst/>
          </a:prstGeom>
          <a:ln w="12700">
            <a:solidFill>
              <a:srgbClr val="000000"/>
            </a:solidFill>
          </a:ln>
          <a:effectLst>
            <a:outerShdw blurRad="50800" dist="50800" dir="2700000" algn="ctr" rotWithShape="0">
              <a:schemeClr val="tx1">
                <a:lumMod val="50000"/>
                <a:lumOff val="50000"/>
              </a:scheme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/>
          <a:srcRect/>
          <a:stretch/>
        </p:blipFill>
        <p:spPr>
          <a:xfrm>
            <a:off x="2916238" y="752475"/>
            <a:ext cx="2165350" cy="2212975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50800" dist="50800" dir="2700000" algn="ctr" rotWithShape="0">
              <a:schemeClr val="tx1">
                <a:lumMod val="50000"/>
                <a:lumOff val="50000"/>
                <a:alpha val="50000"/>
              </a:scheme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/>
          <a:srcRect/>
          <a:stretch/>
        </p:blipFill>
        <p:spPr>
          <a:xfrm>
            <a:off x="1403350" y="2697163"/>
            <a:ext cx="2089150" cy="2136775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50800" dist="50800" dir="2700000" algn="ctr" rotWithShape="0">
              <a:schemeClr val="tx1">
                <a:lumMod val="50000"/>
                <a:lumOff val="50000"/>
              </a:schemeClr>
            </a:outerShdw>
          </a:effectLst>
        </p:spPr>
      </p:pic>
    </p:spTree>
  </p:cSld>
  <p:clrMapOvr>
    <a:masterClrMapping/>
  </p:clrMapOvr>
  <p:transition spd="slow" advClick="0" advTm="10000">
    <p:fad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ChangeArrowheads="1"/>
          </p:cNvSpPr>
          <p:nvPr/>
        </p:nvSpPr>
        <p:spPr bwMode="auto">
          <a:xfrm>
            <a:off x="0" y="1252538"/>
            <a:ext cx="9144000" cy="1014412"/>
          </a:xfrm>
          <a:prstGeom prst="rect">
            <a:avLst/>
          </a:prstGeom>
          <a:solidFill>
            <a:srgbClr val="0099CC">
              <a:alpha val="1019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bIns="0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5508625" y="752475"/>
            <a:ext cx="2244725" cy="2052638"/>
          </a:xfrm>
          <a:prstGeom prst="rect">
            <a:avLst/>
          </a:prstGeom>
          <a:ln w="12700">
            <a:solidFill>
              <a:srgbClr val="000000"/>
            </a:solidFill>
          </a:ln>
          <a:effectLst>
            <a:outerShdw blurRad="50800" dist="50800" dir="2700000" algn="ctr" rotWithShape="0">
              <a:srgbClr val="000000">
                <a:lumMod val="50000"/>
                <a:lumOff val="50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/>
          <a:stretch/>
        </p:blipFill>
        <p:spPr>
          <a:xfrm>
            <a:off x="1692275" y="2049463"/>
            <a:ext cx="4103688" cy="2154237"/>
          </a:xfrm>
          <a:prstGeom prst="rect">
            <a:avLst/>
          </a:prstGeom>
          <a:ln w="12700">
            <a:solidFill>
              <a:srgbClr val="000000"/>
            </a:solidFill>
          </a:ln>
          <a:effectLst>
            <a:outerShdw blurRad="50800" dist="50800" dir="2700000" algn="ctr" rotWithShape="0">
              <a:srgbClr val="000000">
                <a:lumMod val="50000"/>
                <a:lumOff val="50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51500" y="3201988"/>
            <a:ext cx="2405063" cy="1801812"/>
          </a:xfrm>
          <a:prstGeom prst="rect">
            <a:avLst/>
          </a:prstGeom>
          <a:ln w="12700">
            <a:solidFill>
              <a:srgbClr val="000000"/>
            </a:solidFill>
          </a:ln>
          <a:effectLst>
            <a:outerShdw blurRad="50800" dist="50800" dir="2700000" algn="ctr" rotWithShape="0">
              <a:srgbClr val="000000">
                <a:lumMod val="50000"/>
                <a:lumOff val="50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/>
          <a:srcRect/>
          <a:stretch/>
        </p:blipFill>
        <p:spPr>
          <a:xfrm>
            <a:off x="3348038" y="3273425"/>
            <a:ext cx="1241425" cy="1792288"/>
          </a:xfrm>
          <a:prstGeom prst="rect">
            <a:avLst/>
          </a:prstGeom>
          <a:ln w="12700">
            <a:solidFill>
              <a:srgbClr val="000000"/>
            </a:solidFill>
          </a:ln>
          <a:effectLst>
            <a:outerShdw blurRad="50800" dist="50800" dir="2700000" algn="ctr" rotWithShape="0">
              <a:srgbClr val="000000">
                <a:lumMod val="50000"/>
                <a:lumOff val="50000"/>
              </a:srgbClr>
            </a:outerShdw>
          </a:effectLst>
        </p:spPr>
      </p:pic>
      <p:sp>
        <p:nvSpPr>
          <p:cNvPr id="46087" name="Text Box 4"/>
          <p:cNvSpPr txBox="1">
            <a:spLocks noChangeArrowheads="1"/>
          </p:cNvSpPr>
          <p:nvPr/>
        </p:nvSpPr>
        <p:spPr bwMode="auto">
          <a:xfrm>
            <a:off x="539750" y="1257300"/>
            <a:ext cx="5184775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altLang="en-US" sz="1600" i="1">
                <a:solidFill>
                  <a:srgbClr val="0099CC"/>
                </a:solidFill>
                <a:latin typeface="Verdana" pitchFamily="34" charset="0"/>
              </a:rPr>
              <a:t>GfG Instrumentation</a:t>
            </a:r>
          </a:p>
          <a:p>
            <a:pPr eaLnBrk="1" hangingPunct="1">
              <a:spcBef>
                <a:spcPct val="50000"/>
              </a:spcBef>
            </a:pPr>
            <a:r>
              <a:rPr lang="de-DE" altLang="en-US" sz="1200" i="1">
                <a:latin typeface="Verdana" pitchFamily="34" charset="0"/>
              </a:rPr>
              <a:t>The people and the products are what makes the difference!</a:t>
            </a:r>
          </a:p>
        </p:txBody>
      </p:sp>
    </p:spTree>
  </p:cSld>
  <p:clrMapOvr>
    <a:masterClrMapping/>
  </p:clrMapOvr>
  <p:transition spd="slow" advClick="0" advTm="10000">
    <p:fad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GfG-Logo_2008 Kopi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7113" y="949325"/>
            <a:ext cx="3498850" cy="343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7" name="Text Box 3"/>
          <p:cNvSpPr txBox="1">
            <a:spLocks noChangeArrowheads="1"/>
          </p:cNvSpPr>
          <p:nvPr/>
        </p:nvSpPr>
        <p:spPr bwMode="auto">
          <a:xfrm>
            <a:off x="6011863" y="1177925"/>
            <a:ext cx="305911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altLang="en-US" sz="1600" i="1">
                <a:solidFill>
                  <a:srgbClr val="0099CC"/>
                </a:solidFill>
                <a:latin typeface="Verdana" pitchFamily="34" charset="0"/>
              </a:rPr>
              <a:t>Thank you for your attention!</a:t>
            </a:r>
          </a:p>
        </p:txBody>
      </p:sp>
    </p:spTree>
  </p:cSld>
  <p:clrMapOvr>
    <a:masterClrMapping/>
  </p:clrMapOvr>
  <p:transition spd="slow" advClick="0" advTm="10000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ChangeArrowheads="1"/>
          </p:cNvSpPr>
          <p:nvPr/>
        </p:nvSpPr>
        <p:spPr bwMode="auto">
          <a:xfrm>
            <a:off x="0" y="1252538"/>
            <a:ext cx="9144000" cy="1014412"/>
          </a:xfrm>
          <a:prstGeom prst="rect">
            <a:avLst/>
          </a:prstGeom>
          <a:solidFill>
            <a:srgbClr val="0099CC">
              <a:alpha val="1019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bIns="0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147" name="Text Box 3"/>
          <p:cNvSpPr txBox="1">
            <a:spLocks noChangeArrowheads="1"/>
          </p:cNvSpPr>
          <p:nvPr/>
        </p:nvSpPr>
        <p:spPr bwMode="auto">
          <a:xfrm>
            <a:off x="611188" y="1279525"/>
            <a:ext cx="3243262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92546" bIns="0">
            <a:spAutoFit/>
          </a:bodyPr>
          <a:lstStyle>
            <a:lvl1pPr defTabSz="925513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925513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925513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925513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925513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20000"/>
              </a:spcBef>
              <a:buFont typeface="Wingdings" pitchFamily="2" charset="2"/>
              <a:buNone/>
            </a:pPr>
            <a:r>
              <a:rPr lang="de-DE" altLang="en-US" i="1">
                <a:solidFill>
                  <a:srgbClr val="0099CC"/>
                </a:solidFill>
                <a:latin typeface="Verdana" pitchFamily="34" charset="0"/>
              </a:rPr>
              <a:t>GfG Instrumentation</a:t>
            </a:r>
          </a:p>
          <a:p>
            <a:pPr eaLnBrk="1" hangingPunct="1">
              <a:spcBef>
                <a:spcPct val="20000"/>
              </a:spcBef>
            </a:pPr>
            <a:r>
              <a:rPr lang="de-DE" altLang="en-US" sz="2000" i="1">
                <a:latin typeface="Verdana" pitchFamily="34" charset="0"/>
              </a:rPr>
              <a:t>Technological leadership</a:t>
            </a:r>
          </a:p>
          <a:p>
            <a:pPr eaLnBrk="1" hangingPunct="1">
              <a:spcBef>
                <a:spcPct val="20000"/>
              </a:spcBef>
              <a:buFont typeface="Wingdings" pitchFamily="2" charset="2"/>
              <a:buChar char="§"/>
            </a:pPr>
            <a:endParaRPr lang="de-DE" altLang="en-US" sz="2000">
              <a:solidFill>
                <a:schemeClr val="bg2"/>
              </a:solidFill>
              <a:latin typeface="Verdana" pitchFamily="34" charset="0"/>
            </a:endParaRPr>
          </a:p>
        </p:txBody>
      </p:sp>
      <p:pic>
        <p:nvPicPr>
          <p:cNvPr id="6148" name="Picture 2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063" y="896938"/>
            <a:ext cx="2703512" cy="3443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3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75" y="1905000"/>
            <a:ext cx="3322638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 advTm="10000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ChangeArrowheads="1"/>
          </p:cNvSpPr>
          <p:nvPr/>
        </p:nvSpPr>
        <p:spPr bwMode="auto">
          <a:xfrm>
            <a:off x="0" y="1252538"/>
            <a:ext cx="9144000" cy="1014412"/>
          </a:xfrm>
          <a:prstGeom prst="rect">
            <a:avLst/>
          </a:prstGeom>
          <a:solidFill>
            <a:srgbClr val="0099CC">
              <a:alpha val="1019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bIns="0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171" name="Text Box 5"/>
          <p:cNvSpPr txBox="1">
            <a:spLocks noChangeArrowheads="1"/>
          </p:cNvSpPr>
          <p:nvPr/>
        </p:nvSpPr>
        <p:spPr bwMode="auto">
          <a:xfrm>
            <a:off x="6011863" y="1328738"/>
            <a:ext cx="3059112" cy="649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altLang="en-US">
                <a:solidFill>
                  <a:srgbClr val="0099CC"/>
                </a:solidFill>
                <a:latin typeface="Verdana" pitchFamily="34" charset="0"/>
              </a:rPr>
              <a:t>G450 and G460</a:t>
            </a:r>
            <a:endParaRPr lang="de-DE" altLang="en-US" sz="1400">
              <a:solidFill>
                <a:srgbClr val="0099CC"/>
              </a:solidFill>
              <a:latin typeface="Verdana" pitchFamily="34" charset="0"/>
            </a:endParaRPr>
          </a:p>
          <a:p>
            <a:pPr eaLnBrk="1" hangingPunct="1">
              <a:lnSpc>
                <a:spcPct val="80000"/>
              </a:lnSpc>
              <a:spcBef>
                <a:spcPct val="50000"/>
              </a:spcBef>
              <a:buClr>
                <a:srgbClr val="0099CC"/>
              </a:buClr>
              <a:buFont typeface="Wingdings" pitchFamily="2" charset="2"/>
              <a:buNone/>
            </a:pPr>
            <a:r>
              <a:rPr lang="de-DE" altLang="en-US" sz="1400" i="1">
                <a:latin typeface="Verdana" pitchFamily="34" charset="0"/>
              </a:rPr>
              <a:t>Multi-gas detectors</a:t>
            </a:r>
          </a:p>
        </p:txBody>
      </p:sp>
      <p:pic>
        <p:nvPicPr>
          <p:cNvPr id="7172" name="Picture 2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075" y="681038"/>
            <a:ext cx="4092575" cy="4100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 advTm="10000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1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941495">
            <a:off x="-338932" y="1745457"/>
            <a:ext cx="4791075" cy="4783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0" y="2409825"/>
            <a:ext cx="5148263" cy="2984500"/>
          </a:xfrm>
          <a:prstGeom prst="rect">
            <a:avLst/>
          </a:prstGeom>
          <a:solidFill>
            <a:schemeClr val="bg1">
              <a:alpha val="3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196" name="Rectangle 2"/>
          <p:cNvSpPr>
            <a:spLocks noChangeArrowheads="1"/>
          </p:cNvSpPr>
          <p:nvPr/>
        </p:nvSpPr>
        <p:spPr bwMode="auto">
          <a:xfrm>
            <a:off x="0" y="1252538"/>
            <a:ext cx="9144000" cy="1014412"/>
          </a:xfrm>
          <a:prstGeom prst="rect">
            <a:avLst/>
          </a:prstGeom>
          <a:solidFill>
            <a:srgbClr val="0099CC">
              <a:alpha val="1019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bIns="0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197" name="Text Box 3"/>
          <p:cNvSpPr txBox="1">
            <a:spLocks noChangeArrowheads="1"/>
          </p:cNvSpPr>
          <p:nvPr/>
        </p:nvSpPr>
        <p:spPr bwMode="auto">
          <a:xfrm>
            <a:off x="611188" y="1279525"/>
            <a:ext cx="2492375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92546" bIns="0">
            <a:spAutoFit/>
          </a:bodyPr>
          <a:lstStyle>
            <a:lvl1pPr defTabSz="925513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925513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925513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925513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925513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20000"/>
              </a:spcBef>
              <a:buFont typeface="Wingdings" pitchFamily="2" charset="2"/>
              <a:buNone/>
            </a:pPr>
            <a:r>
              <a:rPr lang="de-DE" altLang="en-US" i="1">
                <a:solidFill>
                  <a:srgbClr val="0099CC"/>
                </a:solidFill>
                <a:latin typeface="Verdana" pitchFamily="34" charset="0"/>
              </a:rPr>
              <a:t>GfG Instrumentation</a:t>
            </a:r>
          </a:p>
          <a:p>
            <a:pPr eaLnBrk="1" hangingPunct="1">
              <a:spcBef>
                <a:spcPct val="20000"/>
              </a:spcBef>
              <a:buFont typeface="Wingdings" pitchFamily="2" charset="2"/>
              <a:buNone/>
            </a:pPr>
            <a:r>
              <a:rPr lang="de-DE" altLang="en-US" sz="2000" i="1">
                <a:latin typeface="Verdana" pitchFamily="34" charset="0"/>
              </a:rPr>
              <a:t>World-wide reach</a:t>
            </a:r>
          </a:p>
          <a:p>
            <a:pPr eaLnBrk="1" hangingPunct="1">
              <a:spcBef>
                <a:spcPct val="20000"/>
              </a:spcBef>
              <a:buFont typeface="Wingdings" pitchFamily="2" charset="2"/>
              <a:buChar char="§"/>
            </a:pPr>
            <a:endParaRPr lang="de-DE" altLang="en-US" sz="2000">
              <a:solidFill>
                <a:schemeClr val="bg2"/>
              </a:solidFill>
              <a:latin typeface="Verdana" pitchFamily="34" charset="0"/>
            </a:endParaRPr>
          </a:p>
        </p:txBody>
      </p:sp>
      <p:pic>
        <p:nvPicPr>
          <p:cNvPr id="8198" name="Picture 1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9046"/>
          <a:stretch>
            <a:fillRect/>
          </a:stretch>
        </p:blipFill>
        <p:spPr bwMode="auto">
          <a:xfrm>
            <a:off x="0" y="215900"/>
            <a:ext cx="9144000" cy="535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 advTm="10000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3"/>
          <p:cNvSpPr>
            <a:spLocks noChangeArrowheads="1"/>
          </p:cNvSpPr>
          <p:nvPr/>
        </p:nvSpPr>
        <p:spPr bwMode="auto">
          <a:xfrm>
            <a:off x="107950" y="4597400"/>
            <a:ext cx="5184775" cy="693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92527" bIns="0"/>
          <a:lstStyle>
            <a:lvl1pPr marL="93663" defTabSz="925513" eaLnBrk="0" hangingPunct="0">
              <a:tabLst>
                <a:tab pos="287338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925513" eaLnBrk="0" hangingPunct="0">
              <a:tabLst>
                <a:tab pos="287338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925513" eaLnBrk="0" hangingPunct="0">
              <a:tabLst>
                <a:tab pos="287338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925513" eaLnBrk="0" hangingPunct="0">
              <a:tabLst>
                <a:tab pos="287338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925513" eaLnBrk="0" hangingPunct="0">
              <a:tabLst>
                <a:tab pos="287338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925513" eaLnBrk="0" fontAlgn="base" hangingPunct="0">
              <a:spcBef>
                <a:spcPct val="0"/>
              </a:spcBef>
              <a:spcAft>
                <a:spcPct val="0"/>
              </a:spcAft>
              <a:tabLst>
                <a:tab pos="287338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925513" eaLnBrk="0" fontAlgn="base" hangingPunct="0">
              <a:spcBef>
                <a:spcPct val="0"/>
              </a:spcBef>
              <a:spcAft>
                <a:spcPct val="0"/>
              </a:spcAft>
              <a:tabLst>
                <a:tab pos="287338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925513" eaLnBrk="0" fontAlgn="base" hangingPunct="0">
              <a:spcBef>
                <a:spcPct val="0"/>
              </a:spcBef>
              <a:spcAft>
                <a:spcPct val="0"/>
              </a:spcAft>
              <a:tabLst>
                <a:tab pos="287338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925513" eaLnBrk="0" fontAlgn="base" hangingPunct="0">
              <a:spcBef>
                <a:spcPct val="0"/>
              </a:spcBef>
              <a:spcAft>
                <a:spcPct val="0"/>
              </a:spcAft>
              <a:tabLst>
                <a:tab pos="287338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20000"/>
              </a:spcBef>
              <a:buClr>
                <a:schemeClr val="tx1"/>
              </a:buClr>
              <a:buFontTx/>
              <a:buChar char="•"/>
            </a:pPr>
            <a:r>
              <a:rPr lang="de-DE" altLang="en-US" sz="1400" i="1">
                <a:solidFill>
                  <a:srgbClr val="FF0000"/>
                </a:solidFill>
                <a:latin typeface="Verdana" pitchFamily="34" charset="0"/>
              </a:rPr>
              <a:t> Production plants</a:t>
            </a:r>
            <a:endParaRPr lang="de-DE" altLang="en-US" sz="1400" i="1">
              <a:solidFill>
                <a:srgbClr val="FF0000"/>
              </a:solidFill>
              <a:latin typeface="Verdana" pitchFamily="34" charset="0"/>
              <a:cs typeface="Arial" charset="0"/>
            </a:endParaRPr>
          </a:p>
          <a:p>
            <a:pPr eaLnBrk="1" hangingPunct="1">
              <a:lnSpc>
                <a:spcPct val="120000"/>
              </a:lnSpc>
              <a:spcBef>
                <a:spcPct val="20000"/>
              </a:spcBef>
              <a:buClr>
                <a:srgbClr val="33CC33"/>
              </a:buClr>
              <a:buFontTx/>
              <a:buChar char="•"/>
            </a:pPr>
            <a:r>
              <a:rPr lang="de-DE" altLang="en-US" sz="1400" i="1">
                <a:solidFill>
                  <a:srgbClr val="FF6600"/>
                </a:solidFill>
                <a:latin typeface="Verdana" pitchFamily="34" charset="0"/>
                <a:cs typeface="Arial" charset="0"/>
              </a:rPr>
              <a:t> Sales companies</a:t>
            </a:r>
          </a:p>
        </p:txBody>
      </p:sp>
      <p:pic>
        <p:nvPicPr>
          <p:cNvPr id="9219" name="Picture 6" descr="Weltkarte_GfG_deutsc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" y="74613"/>
            <a:ext cx="8429625" cy="4583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 advTm="10000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763"/>
            <a:ext cx="7164388" cy="5395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0" y="0"/>
            <a:ext cx="7164388" cy="5394325"/>
          </a:xfrm>
          <a:prstGeom prst="rect">
            <a:avLst/>
          </a:prstGeom>
          <a:solidFill>
            <a:schemeClr val="bg1"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10244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063" y="2625725"/>
            <a:ext cx="3384550" cy="229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313" y="2808288"/>
            <a:ext cx="3598862" cy="2376487"/>
          </a:xfrm>
          <a:prstGeom prst="rect">
            <a:avLst/>
          </a:prstGeom>
          <a:ln>
            <a:solidFill>
              <a:schemeClr val="accent1">
                <a:shade val="50000"/>
              </a:schemeClr>
            </a:solidFill>
          </a:ln>
        </p:spPr>
      </p:pic>
      <p:sp>
        <p:nvSpPr>
          <p:cNvPr id="10246" name="Text Box 3"/>
          <p:cNvSpPr txBox="1">
            <a:spLocks noChangeArrowheads="1"/>
          </p:cNvSpPr>
          <p:nvPr/>
        </p:nvSpPr>
        <p:spPr bwMode="auto">
          <a:xfrm>
            <a:off x="611188" y="1279525"/>
            <a:ext cx="6653212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92546" bIns="0">
            <a:spAutoFit/>
          </a:bodyPr>
          <a:lstStyle>
            <a:lvl1pPr defTabSz="925513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925513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925513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925513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925513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20000"/>
              </a:spcBef>
              <a:buFont typeface="Wingdings" pitchFamily="2" charset="2"/>
              <a:buNone/>
            </a:pPr>
            <a:r>
              <a:rPr lang="de-DE" altLang="en-US" i="1">
                <a:solidFill>
                  <a:srgbClr val="0099CC"/>
                </a:solidFill>
                <a:latin typeface="Verdana" pitchFamily="34" charset="0"/>
              </a:rPr>
              <a:t>GfG Instrumentation</a:t>
            </a:r>
          </a:p>
          <a:p>
            <a:pPr eaLnBrk="1" hangingPunct="1">
              <a:spcBef>
                <a:spcPct val="20000"/>
              </a:spcBef>
              <a:buFont typeface="Wingdings" pitchFamily="2" charset="2"/>
              <a:buNone/>
            </a:pPr>
            <a:r>
              <a:rPr lang="de-DE" altLang="en-US" sz="2000" i="1">
                <a:latin typeface="Verdana" pitchFamily="34" charset="0"/>
              </a:rPr>
              <a:t>Technology based solutions for unique applications</a:t>
            </a:r>
          </a:p>
          <a:p>
            <a:pPr eaLnBrk="1" hangingPunct="1">
              <a:spcBef>
                <a:spcPct val="20000"/>
              </a:spcBef>
              <a:buFont typeface="Wingdings" pitchFamily="2" charset="2"/>
              <a:buChar char="§"/>
            </a:pPr>
            <a:endParaRPr lang="de-DE" altLang="en-US" sz="2000">
              <a:solidFill>
                <a:schemeClr val="bg2"/>
              </a:solidFill>
              <a:latin typeface="Verdana" pitchFamily="34" charset="0"/>
            </a:endParaRPr>
          </a:p>
        </p:txBody>
      </p:sp>
      <p:pic>
        <p:nvPicPr>
          <p:cNvPr id="10247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375" y="1976438"/>
            <a:ext cx="2289175" cy="187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 advTm="10000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tandarddesign">
  <a:themeElements>
    <a:clrScheme name="Standard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andard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1860</TotalTime>
  <Words>973</Words>
  <Application>Microsoft Office PowerPoint</Application>
  <PresentationFormat>Custom</PresentationFormat>
  <Paragraphs>153</Paragraphs>
  <Slides>45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46" baseType="lpstr">
      <vt:lpstr>Standarddesign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Udo Linnenbrink</dc:creator>
  <cp:lastModifiedBy>Bob Henderson</cp:lastModifiedBy>
  <cp:revision>132</cp:revision>
  <dcterms:created xsi:type="dcterms:W3CDTF">2009-04-30T12:21:34Z</dcterms:created>
  <dcterms:modified xsi:type="dcterms:W3CDTF">2015-06-18T20:35:22Z</dcterms:modified>
</cp:coreProperties>
</file>