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685" r:id="rId6"/>
    <p:sldMasterId id="2147483808" r:id="rId7"/>
    <p:sldMasterId id="2147483824" r:id="rId8"/>
    <p:sldMasterId id="2147483840" r:id="rId9"/>
    <p:sldMasterId id="2147483878" r:id="rId10"/>
    <p:sldMasterId id="2147483891" r:id="rId11"/>
    <p:sldMasterId id="2147483970" r:id="rId12"/>
    <p:sldMasterId id="2147484019" r:id="rId13"/>
  </p:sldMasterIdLst>
  <p:notesMasterIdLst>
    <p:notesMasterId r:id="rId46"/>
  </p:notesMasterIdLst>
  <p:handoutMasterIdLst>
    <p:handoutMasterId r:id="rId47"/>
  </p:handoutMasterIdLst>
  <p:sldIdLst>
    <p:sldId id="256" r:id="rId14"/>
    <p:sldId id="257" r:id="rId15"/>
    <p:sldId id="1737" r:id="rId16"/>
    <p:sldId id="1738" r:id="rId17"/>
    <p:sldId id="1739" r:id="rId18"/>
    <p:sldId id="1743" r:id="rId19"/>
    <p:sldId id="803" r:id="rId20"/>
    <p:sldId id="1879" r:id="rId21"/>
    <p:sldId id="1740" r:id="rId22"/>
    <p:sldId id="1741" r:id="rId23"/>
    <p:sldId id="1742" r:id="rId24"/>
    <p:sldId id="1867" r:id="rId25"/>
    <p:sldId id="1865" r:id="rId26"/>
    <p:sldId id="1831" r:id="rId27"/>
    <p:sldId id="1862" r:id="rId28"/>
    <p:sldId id="1206" r:id="rId29"/>
    <p:sldId id="1866" r:id="rId30"/>
    <p:sldId id="1207" r:id="rId31"/>
    <p:sldId id="1847" r:id="rId32"/>
    <p:sldId id="1863" r:id="rId33"/>
    <p:sldId id="1858" r:id="rId34"/>
    <p:sldId id="1859" r:id="rId35"/>
    <p:sldId id="1860" r:id="rId36"/>
    <p:sldId id="1870" r:id="rId37"/>
    <p:sldId id="1872" r:id="rId38"/>
    <p:sldId id="1874" r:id="rId39"/>
    <p:sldId id="1878" r:id="rId40"/>
    <p:sldId id="1871" r:id="rId41"/>
    <p:sldId id="1875" r:id="rId42"/>
    <p:sldId id="1877" r:id="rId43"/>
    <p:sldId id="1876" r:id="rId44"/>
    <p:sldId id="25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51"/>
    <a:srgbClr val="002060"/>
    <a:srgbClr val="FFFFFF"/>
    <a:srgbClr val="6771F9"/>
    <a:srgbClr val="3366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46" d="100"/>
          <a:sy n="46" d="100"/>
        </p:scale>
        <p:origin x="60" y="1212"/>
      </p:cViewPr>
      <p:guideLst/>
    </p:cSldViewPr>
  </p:slideViewPr>
  <p:outlineViewPr>
    <p:cViewPr>
      <p:scale>
        <a:sx n="33" d="100"/>
        <a:sy n="33" d="100"/>
      </p:scale>
      <p:origin x="0" y="-33852"/>
    </p:cViewPr>
    <p:sldLst>
      <p:sld r:id="rId1" collapse="1"/>
      <p:sld r:id="rId2" collapse="1"/>
      <p:sld r:id="rId3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63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.xml"/><Relationship Id="rId2" Type="http://schemas.openxmlformats.org/officeDocument/2006/relationships/slide" Target="slides/slide7.xml"/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4CF86F-04B7-49DD-97C2-FB10554991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248CA-C720-4568-B09F-5A9C535C7E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EBA58-BA13-4C93-AAFB-982711E22890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AAA45-651D-4A18-99C5-BEAABFF437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B2C94-9CEC-4188-BAA8-2D94BA7962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A133B-CE3F-4908-BCB6-941D533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24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3D67-F87D-443B-BF46-5416A2D32624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3F294-60FC-461A-B0A9-A5E1FD7B9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7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481989-8B4C-4AE1-AC9B-99A9A52A5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339" indent="-28820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830" indent="-230566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962" indent="-230566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5094" indent="-230566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226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357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489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621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74C41-DA15-451D-8960-26335CB002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83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284" indent="-288185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745" indent="-230549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843" indent="-230549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4940" indent="-230549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038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136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233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331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FE03A-E28D-44B3-B891-0FBF54933B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90343-2B39-46DA-8E9C-5F86B483EA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36328F-10B2-483A-94F7-35DDE86D4E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96F95-5390-4857-B8F2-172435377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24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56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4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3F294-60FC-461A-B0A9-A5E1FD7B9D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7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F3846-CA86-4C9F-B167-DCEC2A2313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59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3F294-60FC-461A-B0A9-A5E1FD7B9D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885D6-3D93-4727-BC8F-AC2C9670B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7ABFD-4ABD-47A4-B248-36583AF7A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7ABFD-4ABD-47A4-B248-36583AF7A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7ABFD-4ABD-47A4-B248-36583AF7A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9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2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79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339" indent="-28820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830" indent="-230566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962" indent="-230566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5094" indent="-230566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226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357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489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621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9F9E0-0730-49AF-821B-C840EC90B7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2E580-6732-484B-B219-E370346034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E4F823-33C2-4012-9C8C-EA9363106C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032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6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2119-5B8B-4A53-B3F3-A176C04D2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2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86F33-2924-4547-BE7B-AAB46012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00400" cy="365125"/>
          </a:xfrm>
        </p:spPr>
        <p:txBody>
          <a:bodyPr/>
          <a:lstStyle/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A6B82F-06EE-45C3-A593-5C3C09D2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27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31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39764"/>
      </p:ext>
    </p:extLst>
  </p:cSld>
  <p:clrMapOvr>
    <a:masterClrMapping/>
  </p:clrMapOvr>
  <p:transition spd="med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36334D-1AAF-4C88-9781-71A3E476F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B907188-D9F2-46A8-8363-3DFF4D0E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16224"/>
      </p:ext>
    </p:extLst>
  </p:cSld>
  <p:clrMapOvr>
    <a:masterClrMapping/>
  </p:clrMapOvr>
  <p:transition spd="med"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996434" y="5904275"/>
            <a:ext cx="480053" cy="81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32BB12-C03B-434E-8B2B-E46F228DB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132B067-A212-437A-AEB8-2B1CD5F5F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6010"/>
      </p:ext>
    </p:extLst>
  </p:cSld>
  <p:clrMapOvr>
    <a:masterClrMapping/>
  </p:clrMapOvr>
  <p:transition spd="med"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EF1122-D918-4A92-B22E-622572900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430C66-2B65-4DC5-9760-2ABE96B6F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09013"/>
      </p:ext>
    </p:extLst>
  </p:cSld>
  <p:clrMapOvr>
    <a:masterClrMapping/>
  </p:clrMapOvr>
  <p:transition spd="med"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AE74A-289E-4D1A-BB59-D514C5B14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F5D939-1DB1-43F2-BE18-13E731395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3839"/>
      </p:ext>
    </p:extLst>
  </p:cSld>
  <p:clrMapOvr>
    <a:masterClrMapping/>
  </p:clrMapOvr>
  <p:transition spd="med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6E5192-AD98-405A-B474-54D4F67BD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EFEF23-9B30-48D5-9ED2-7CFC91282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63833"/>
      </p:ext>
    </p:extLst>
  </p:cSld>
  <p:clrMapOvr>
    <a:masterClrMapping/>
  </p:clrMapOvr>
  <p:transition spd="med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8D09524-B722-4979-B26B-183E3E79E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E1B994-7FBC-4693-A36A-D06BF239B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8001"/>
      </p:ext>
    </p:extLst>
  </p:cSld>
  <p:clrMapOvr>
    <a:masterClrMapping/>
  </p:clrMapOvr>
  <p:transition spd="med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3DEB2D-8547-47C6-A5A1-1AF866529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A59FF9-0637-4CBF-8641-A34EA2E75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1505"/>
      </p:ext>
    </p:extLst>
  </p:cSld>
  <p:clrMapOvr>
    <a:masterClrMapping/>
  </p:clrMapOvr>
  <p:transition spd="med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94474E-7E87-4395-A6B0-12545C337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B4C7C5-E45C-4E91-98D4-B35B54E6A6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58909"/>
      </p:ext>
    </p:extLst>
  </p:cSld>
  <p:clrMapOvr>
    <a:masterClrMapping/>
  </p:clrMapOvr>
  <p:transition spd="med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8F00316-0620-490C-9B90-E69E1852A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EF3A013-0A1C-4314-A938-E6F2BA98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24124"/>
      </p:ext>
    </p:extLst>
  </p:cSld>
  <p:clrMapOvr>
    <a:masterClrMapping/>
  </p:clrMapOvr>
  <p:transition spd="med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B8786E-A6D7-49D2-9708-337C54F19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367F4E0-6A20-436C-B8BF-1CDEC99FD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9604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8851361"/>
      </p:ext>
    </p:extLst>
  </p:cSld>
  <p:clrMapOvr>
    <a:masterClrMapping/>
  </p:clrMapOvr>
  <p:transition spd="med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F091AB-AE07-41F2-A4A3-9EBC513A6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C1D67E-F8F7-49BC-B569-66C4AB4C1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36198"/>
      </p:ext>
    </p:extLst>
  </p:cSld>
  <p:clrMapOvr>
    <a:masterClrMapping/>
  </p:clrMapOvr>
  <p:transition spd="med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D1CD3A-77E6-4CF3-879F-E54049BE9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9AC4E3-E8EB-4C0A-8BA6-9B40E6120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96465"/>
      </p:ext>
    </p:extLst>
  </p:cSld>
  <p:clrMapOvr>
    <a:masterClrMapping/>
  </p:clrMapOvr>
  <p:transition spd="med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D5BC4A-D3D1-4F5D-8FDA-D5EB70DD9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17705D-3F4F-4317-83C7-D59D12F4A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58353"/>
      </p:ext>
    </p:extLst>
  </p:cSld>
  <p:clrMapOvr>
    <a:masterClrMapping/>
  </p:clrMapOvr>
  <p:transition spd="med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A06DD0-CC88-4010-AD1B-23E5A0534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A7FBC82-31E1-4819-8627-A11939B0B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91815"/>
      </p:ext>
    </p:extLst>
  </p:cSld>
  <p:clrMapOvr>
    <a:masterClrMapping/>
  </p:clrMapOvr>
  <p:transition spd="med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97F2EFC-DC81-4DF1-A3AF-6367E4AEB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D4CD430-0DD3-4EE5-BF94-A62D1961F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40479"/>
      </p:ext>
    </p:extLst>
  </p:cSld>
  <p:clrMapOvr>
    <a:masterClrMapping/>
  </p:clrMapOvr>
  <p:transition spd="med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E39C81-4ECE-45CF-BD65-2E99E9A2E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7E74F58-9D36-4638-89D7-190C4D7DE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5103"/>
      </p:ext>
    </p:extLst>
  </p:cSld>
  <p:clrMapOvr>
    <a:masterClrMapping/>
  </p:clrMapOvr>
  <p:transition spd="med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1529-A552-471B-AF42-CA80A92EC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C702C8-365D-4713-B963-07FC0BB35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3900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68659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6307186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286528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05388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60233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1202133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3975110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D5B51-5264-4A2E-AA80-14F16EE60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6252481-9D77-478A-B93E-2E618E70F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9346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86DA-2F21-46F5-B5B5-F4605CD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82274"/>
            <a:ext cx="1097915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5DFC6-26BE-49AB-BBC3-CA45938D9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61999"/>
            <a:ext cx="109791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4BAB2-3F41-4475-9D77-F9A788A1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00400" cy="365125"/>
          </a:xfrm>
        </p:spPr>
        <p:txBody>
          <a:bodyPr/>
          <a:lstStyle/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03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0D791-6983-48F2-9765-CDEABBC97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DF7D1D-7A93-47EC-A9EF-5D692E557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4169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8DF01F-0972-4AEA-A42C-4DE91AE99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302FB3-A05F-4AF2-A624-C507B5D40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5108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F9CAAB-6A04-4E18-983D-3DAD60298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1E6A2F-C8AA-408B-9014-E57015F88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2378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2BFE5E-E901-40C2-AD1D-39DDB9FE17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61E612-FCC2-4C0A-BFB3-30AB92209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9059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B14BDD-E38E-4492-86D2-8457F7C4F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6170021-5F4B-4D05-90B7-AEE69F04F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25538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174C531-41A0-442F-BCF4-370A4767A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F9B090-3E2C-4120-8209-FF5B92BC5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0583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6A182D-7422-49DD-B834-8A329E9DB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3EB25A-DEE7-4CE5-A549-CDD9CAAC3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4312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84370B-E332-4B9E-947F-7ADF0B95C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6A1516-08E0-4BBC-8429-CB5CD8384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87101"/>
      </p:ext>
    </p:extLst>
  </p:cSld>
  <p:clrMapOvr>
    <a:masterClrMapping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88E505-EB07-46B7-9743-B4314C36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798657-6081-416C-87F7-AEF746377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783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89506D-B015-4A07-A1DB-5D66B257B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A842E7-5BAF-4332-AA57-5AF648E5C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9986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0B9CE-543E-471D-A517-BFF931E8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00400" cy="365125"/>
          </a:xfrm>
        </p:spPr>
        <p:txBody>
          <a:bodyPr/>
          <a:lstStyle/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1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E3232C-3B39-4533-B862-BB34822FB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C4CC7E-8CC0-48FD-AE0B-D219753FC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7556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9A91C8A-416B-4DEC-B192-8F6E8F7AD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702BB0-8DA3-4CE1-98AF-94851D58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4472"/>
      </p:ext>
    </p:extLst>
  </p:cSld>
  <p:clrMapOvr>
    <a:masterClrMapping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9D946B-AC1F-4C06-B62A-40920A3ED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2600FD-489D-48D1-8774-2326071A9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91454"/>
      </p:ext>
    </p:extLst>
  </p:cSld>
  <p:clrMapOvr>
    <a:masterClrMapping/>
  </p:clrMapOvr>
  <p:transition spd="med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E201B4-B062-4D5E-8DB2-9008A1F36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1B708A-8134-4003-BFF8-6640AD98F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71109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F57280-8968-4A38-BF06-5BC62BB47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00CFC6D-1C20-44EF-A97D-52755A054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23785"/>
      </p:ext>
    </p:extLst>
  </p:cSld>
  <p:clrMapOvr>
    <a:masterClrMapping/>
  </p:clrMapOvr>
  <p:transition spd="med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372F97-8414-4677-9B13-5BA1746A1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B622B8A-BDAC-4B9A-A870-041010D2A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152"/>
      </p:ext>
    </p:extLst>
  </p:cSld>
  <p:clrMapOvr>
    <a:masterClrMapping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E3D53-3EC5-43DE-A3AE-C62106035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8F498A-8233-486B-AFE1-749DE305D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61576"/>
      </p:ext>
    </p:extLst>
  </p:cSld>
  <p:clrMapOvr>
    <a:masterClrMapping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8CDEB8-0340-4CB6-9C6B-E7741221C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3BD2DA2-E05E-4556-894F-681E6EC3F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39848"/>
      </p:ext>
    </p:extLst>
  </p:cSld>
  <p:clrMapOvr>
    <a:masterClrMapping/>
  </p:clrMapOvr>
  <p:transition spd="med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5CAB8F-8B21-4A9F-A3B9-79CC19C55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34EE91-3FD3-497D-A360-4EF7D486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362"/>
      </p:ext>
    </p:extLst>
  </p:cSld>
  <p:clrMapOvr>
    <a:masterClrMapping/>
  </p:clrMapOvr>
  <p:transition spd="med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A4B225C-9E8B-4713-9679-9290A3719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FE01AC2-C773-42F6-98F3-990674621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3639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200900745"/>
      </p:ext>
    </p:extLst>
  </p:cSld>
  <p:clrMapOvr>
    <a:masterClrMapping/>
  </p:clrMapOvr>
  <p:transition spd="med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B549DB-4A0D-411F-A033-B59FA0224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9DB3BA-73A4-4679-8388-6EDD5AE3D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86279"/>
      </p:ext>
    </p:extLst>
  </p:cSld>
  <p:clrMapOvr>
    <a:masterClrMapping/>
  </p:clrMapOvr>
  <p:transition spd="med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B490FA-2633-48B1-9425-833EE1BA5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1F1A54-15EC-4483-8D0B-1CD08032CE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4738"/>
      </p:ext>
    </p:extLst>
  </p:cSld>
  <p:clrMapOvr>
    <a:masterClrMapping/>
  </p:clrMapOvr>
  <p:transition spd="med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787F95-9077-46EB-B7BE-923149886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EABFB67-C7EF-40F8-A7E9-40D14136B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00154"/>
      </p:ext>
    </p:extLst>
  </p:cSld>
  <p:clrMapOvr>
    <a:masterClrMapping/>
  </p:clrMapOvr>
  <p:transition spd="med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70EE2-B83F-4467-A00B-2557C22DB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780348-4C3E-49DE-A21A-38CEEC3D9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88669"/>
      </p:ext>
    </p:extLst>
  </p:cSld>
  <p:clrMapOvr>
    <a:masterClrMapping/>
  </p:clrMapOvr>
  <p:transition spd="med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E17B76-5878-4252-98D7-C66AAB8F2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8D168A-A354-4669-B46C-592271F89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7088"/>
      </p:ext>
    </p:extLst>
  </p:cSld>
  <p:clrMapOvr>
    <a:masterClrMapping/>
  </p:clrMapOvr>
  <p:transition spd="med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84F54-8598-4587-85D7-370606E4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7CE90A-3D7B-4264-83E3-C7987C338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12556"/>
      </p:ext>
    </p:extLst>
  </p:cSld>
  <p:clrMapOvr>
    <a:masterClrMapping/>
  </p:clrMapOvr>
  <p:transition spd="med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678871A-7833-4690-B483-892BD382C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C69C0A-FE8D-406A-BB1A-59F06CB6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1413"/>
      </p:ext>
    </p:extLst>
  </p:cSld>
  <p:clrMapOvr>
    <a:masterClrMapping/>
  </p:clrMapOvr>
  <p:transition spd="med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881927-2D46-40AC-9EAA-7B0BB8DFB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38CEA4-DB31-48FF-87BC-5FC69B972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0931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0A3348-B9A2-4CA0-ADD8-46010FB2C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438663-B1A4-4E14-855F-BB6B4F701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9811"/>
      </p:ext>
    </p:extLst>
  </p:cSld>
  <p:clrMapOvr>
    <a:masterClrMapping/>
  </p:clrMapOvr>
  <p:transition spd="med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252C78-DDE7-491C-A654-9130FA7F8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A67B886-51E1-45FC-84E4-9B3451AD7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6463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604450"/>
      </p:ext>
    </p:extLst>
  </p:cSld>
  <p:clrMapOvr>
    <a:masterClrMapping/>
  </p:clrMapOvr>
  <p:transition spd="med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F24CE7-66CE-45ED-9B66-1479F23D9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48B8ED-56B6-42F9-9A4E-4E500B086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14734"/>
      </p:ext>
    </p:extLst>
  </p:cSld>
  <p:clrMapOvr>
    <a:masterClrMapping/>
  </p:clrMapOvr>
  <p:transition spd="med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55C3A2-BBB1-4597-AE25-049629FFA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48B94E-FAFC-42AF-9F38-1737D1CE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41189"/>
      </p:ext>
    </p:extLst>
  </p:cSld>
  <p:clrMapOvr>
    <a:masterClrMapping/>
  </p:clrMapOvr>
  <p:transition spd="med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504913-83CA-4EBF-8CBC-2BAB11517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C33F3D-258B-4DF9-BF29-5AEA8B792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1351"/>
      </p:ext>
    </p:extLst>
  </p:cSld>
  <p:clrMapOvr>
    <a:masterClrMapping/>
  </p:clrMapOvr>
  <p:transition spd="med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F6D1EA-6549-4FC8-A8A5-26F1F44507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50F5CB-7CCC-4FF4-A4AA-D1FF1EBAF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75289"/>
      </p:ext>
    </p:extLst>
  </p:cSld>
  <p:clrMapOvr>
    <a:masterClrMapping/>
  </p:clrMapOvr>
  <p:transition spd="med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5BFACF2-B00F-48EC-BEDF-83B36025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98D5BD-F33A-4F6B-939F-163970988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2912"/>
      </p:ext>
    </p:extLst>
  </p:cSld>
  <p:clrMapOvr>
    <a:masterClrMapping/>
  </p:clrMapOvr>
  <p:transition spd="med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64016CE-C28B-43ED-9613-31BF94D89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1E7F6D2-4AB2-4291-8C0E-903220FE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78422"/>
      </p:ext>
    </p:extLst>
  </p:cSld>
  <p:clrMapOvr>
    <a:masterClrMapping/>
  </p:clrMapOvr>
  <p:transition spd="med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C7D319-22F9-46F7-800A-9CD4134B6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76A177B-6CFF-428B-BA87-E5F3B930F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6277"/>
      </p:ext>
    </p:extLst>
  </p:cSld>
  <p:clrMapOvr>
    <a:masterClrMapping/>
  </p:clrMapOvr>
  <p:transition spd="med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C8EDA-606F-43FA-AA8E-562C2263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43AC0D-C97A-4C15-BFD3-4CCF16546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2310"/>
      </p:ext>
    </p:extLst>
  </p:cSld>
  <p:clrMapOvr>
    <a:masterClrMapping/>
  </p:clrMapOvr>
  <p:transition spd="med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77371D-FDD3-4607-82AE-637FB894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57F4BD-04B5-4C72-BBFB-1EED847A3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90287"/>
      </p:ext>
    </p:extLst>
  </p:cSld>
  <p:clrMapOvr>
    <a:masterClrMapping/>
  </p:clrMapOvr>
  <p:transition spd="med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9B5EE3-1581-421D-9645-111C9F992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FCE6E6-9C7A-4878-8844-F49733606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2230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863347"/>
      </p:ext>
    </p:extLst>
  </p:cSld>
  <p:clrMapOvr>
    <a:masterClrMapping/>
  </p:clrMapOvr>
  <p:transition spd="med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396A61-F24A-4666-B3D4-04B684BD3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A4EFE0F-8F5E-450F-9872-C6669DEA49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6076"/>
      </p:ext>
    </p:extLst>
  </p:cSld>
  <p:clrMapOvr>
    <a:masterClrMapping/>
  </p:clrMapOvr>
  <p:transition spd="med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0E5FFD-E8D8-4695-AE02-1138E06A7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CDEAA0B-CA58-4182-AE99-B82890B7C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23712"/>
      </p:ext>
    </p:extLst>
  </p:cSld>
  <p:clrMapOvr>
    <a:masterClrMapping/>
  </p:clrMapOvr>
  <p:transition spd="med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D40786-F8D9-4184-AC1F-CDD4D8FD0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A3831A6-6059-4822-BBF1-3723BA856F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26745"/>
      </p:ext>
    </p:extLst>
  </p:cSld>
  <p:clrMapOvr>
    <a:masterClrMapping/>
  </p:clrMapOvr>
  <p:transition spd="med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E5E77D-4020-4319-ACCB-61B65DD93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5A234C-EF1F-4C25-8A47-6264336B27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78289"/>
      </p:ext>
    </p:extLst>
  </p:cSld>
  <p:clrMapOvr>
    <a:masterClrMapping/>
  </p:clrMapOvr>
  <p:transition spd="med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81BEEE-DE86-45B5-B69A-121C89348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914325-51B4-4EC0-BC4D-7FC1B444C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1758"/>
      </p:ext>
    </p:extLst>
  </p:cSld>
  <p:clrMapOvr>
    <a:masterClrMapping/>
  </p:clrMapOvr>
  <p:transition spd="med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14D685-D865-4728-B108-8E8534296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0B82EB-A421-4737-8D57-52EBDFD49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58271"/>
      </p:ext>
    </p:extLst>
  </p:cSld>
  <p:clrMapOvr>
    <a:masterClrMapping/>
  </p:clrMapOvr>
  <p:transition spd="med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2698D65-1A0F-4158-91AF-5C5F75E7D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413EAA-FE4A-4ED2-9785-4D456C224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03495"/>
      </p:ext>
    </p:extLst>
  </p:cSld>
  <p:clrMapOvr>
    <a:masterClrMapping/>
  </p:clrMapOvr>
  <p:transition spd="med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AD7FC5-C45B-4CC8-B212-F9739A15E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8B02FE2-FD52-4E48-8FD7-8BA742BF3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6515"/>
      </p:ext>
    </p:extLst>
  </p:cSld>
  <p:clrMapOvr>
    <a:masterClrMapping/>
  </p:clrMapOvr>
  <p:transition spd="med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E3CF3A-3DDD-4228-8023-0DD9E1151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75C2FD-DC09-4D3B-96A3-3A897F752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39094"/>
      </p:ext>
    </p:extLst>
  </p:cSld>
  <p:clrMapOvr>
    <a:masterClrMapping/>
  </p:clrMapOvr>
  <p:transition spd="med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933322-4E40-4A66-AD6F-A072AF77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60DA73-8177-4AEB-AD17-E06A43A0A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8825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9650296"/>
      </p:ext>
    </p:extLst>
  </p:cSld>
  <p:clrMapOvr>
    <a:masterClrMapping/>
  </p:clrMapOvr>
  <p:transition spd="med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551" y="101600"/>
            <a:ext cx="9008533" cy="812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17" y="1054100"/>
            <a:ext cx="11209867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BC67EB-8AB1-448F-883F-3BFED6D5E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F1164BD-8DDC-411A-919E-487B68684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2259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A70E7A-98BD-43C2-B857-B66010320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6FB94EC-FD80-4CF4-9F76-FF4B1EF77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21397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551" y="101600"/>
            <a:ext cx="9008533" cy="812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318" y="1054100"/>
            <a:ext cx="5503333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851" y="1054100"/>
            <a:ext cx="5503333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6AEA9E-E7F5-4EF4-A22D-E12EF543E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7DBD49-4D21-46F4-B1DC-F837961A9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29087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1C6C90-A2B5-4AD9-9E50-2BAA55E42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05D0A4-3DFC-4F3C-A762-AC4C99CD0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5095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551" y="101600"/>
            <a:ext cx="9008533" cy="812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EB1980-E95C-4EE2-B352-77D87CB44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1AD098C-2320-4D6B-A281-961630AE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63031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4A73AF3-8E6E-4B64-B094-FA90CDEE2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3E8BBA-39CF-4518-8120-7BA625E0D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0028"/>
      </p:ext>
    </p:extLst>
  </p:cSld>
  <p:clrMapOvr>
    <a:masterClrMapping/>
  </p:clrMapOvr>
  <p:transition spd="slow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2FC012-2D19-4283-A01B-1F4ECF1A8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018F26-9541-43B6-867C-18A027061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1172"/>
      </p:ext>
    </p:extLst>
  </p:cSld>
  <p:clrMapOvr>
    <a:masterClrMapping/>
  </p:clrMapOvr>
  <p:transition spd="slow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278A3E-9564-4842-B870-359B13EE8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31E7DA6-E9C8-4E63-80F7-4C8D95C2E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291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551" y="101600"/>
            <a:ext cx="9008533" cy="812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317" y="1054100"/>
            <a:ext cx="11209867" cy="4508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38174F-18C9-4310-A122-B9CD542A1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CD1D65-D50B-4756-9020-F36A0487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644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6717" y="101600"/>
            <a:ext cx="2802467" cy="5461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317" y="101600"/>
            <a:ext cx="8204200" cy="5461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302107-A8D2-47F3-B0B9-C4A33BF9F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85597C-0826-4429-807B-5D0137C91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1320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551140"/>
      </p:ext>
    </p:extLst>
  </p:cSld>
  <p:clrMapOvr>
    <a:masterClrMapping/>
  </p:clrMapOvr>
  <p:transition spd="med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551" y="101600"/>
            <a:ext cx="9008533" cy="812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084" y="1042988"/>
            <a:ext cx="11209867" cy="45085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12FB1A-45FA-402D-A6AA-BEC4E4D5A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9101A7-83A0-439F-9B03-7F53CCF10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20908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F2A368-BF7E-48B5-81C7-48E760121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92BA4F-C794-4B19-A72A-02593373C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4724"/>
      </p:ext>
    </p:extLst>
  </p:cSld>
  <p:clrMapOvr>
    <a:masterClrMapping/>
  </p:clrMapOvr>
  <p:transition spd="med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853180-7673-454D-BA0E-7FC529062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05A5820-B6D9-4793-B59B-545B53A9E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8057"/>
      </p:ext>
    </p:extLst>
  </p:cSld>
  <p:clrMapOvr>
    <a:masterClrMapping/>
  </p:clrMapOvr>
  <p:transition spd="med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8DEC49-B8DA-4A96-9C5F-7C88927A4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1E796B-3CCF-48D1-875F-D35317DF0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4611"/>
      </p:ext>
    </p:extLst>
  </p:cSld>
  <p:clrMapOvr>
    <a:masterClrMapping/>
  </p:clrMapOvr>
  <p:transition spd="med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B77B1-6FC0-4140-8A4B-21396A050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C2E65C-BC02-45B3-B7A0-7CFEB5FEE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1503"/>
      </p:ext>
    </p:extLst>
  </p:cSld>
  <p:clrMapOvr>
    <a:masterClrMapping/>
  </p:clrMapOvr>
  <p:transition spd="med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7BABC6-F00E-41BD-91BB-73733092D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D83F393-63F3-4EC2-A219-27F8FC95A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4463"/>
      </p:ext>
    </p:extLst>
  </p:cSld>
  <p:clrMapOvr>
    <a:masterClrMapping/>
  </p:clrMapOvr>
  <p:transition spd="med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0A24F2-A0C3-4F93-8187-6D8C5D977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5C1793-E603-41F1-9815-F5DEAE38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4616"/>
      </p:ext>
    </p:extLst>
  </p:cSld>
  <p:clrMapOvr>
    <a:masterClrMapping/>
  </p:clrMapOvr>
  <p:transition spd="med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F2D8B6-6D15-47FA-9156-3BE0DB5C7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776150-5D51-44EE-9275-2187C0C00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9584"/>
      </p:ext>
    </p:extLst>
  </p:cSld>
  <p:clrMapOvr>
    <a:masterClrMapping/>
  </p:clrMapOvr>
  <p:transition spd="med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F2626C-3FDA-40AF-A68F-FE6C7B571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9F2BADA-2D68-40F5-AB7F-66F5363E3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20597"/>
      </p:ext>
    </p:extLst>
  </p:cSld>
  <p:clrMapOvr>
    <a:masterClrMapping/>
  </p:clrMapOvr>
  <p:transition spd="med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775D12-8B18-4A36-AD6E-7F704ED07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8FBA160-3676-4636-90D7-A8574108B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095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718970"/>
      </p:ext>
    </p:extLst>
  </p:cSld>
  <p:clrMapOvr>
    <a:masterClrMapping/>
  </p:clrMapOvr>
  <p:transition spd="med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E0971F-91CC-46F8-84AE-922FA446D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2BF16B-F036-4728-8130-527D681DA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0689"/>
      </p:ext>
    </p:extLst>
  </p:cSld>
  <p:clrMapOvr>
    <a:masterClrMapping/>
  </p:clrMapOvr>
  <p:transition spd="med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D5876E-7D13-4620-B037-7601B445E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67D81A-DDC6-47C1-9573-2D13F6B8E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81964"/>
      </p:ext>
    </p:extLst>
  </p:cSld>
  <p:clrMapOvr>
    <a:masterClrMapping/>
  </p:clrMapOvr>
  <p:transition spd="med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441B16-9E2B-44A9-B11D-9E27778AA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1F6D47-A81E-40A4-99B8-CB682C2EE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50019"/>
      </p:ext>
    </p:extLst>
  </p:cSld>
  <p:clrMapOvr>
    <a:masterClrMapping/>
  </p:clrMapOvr>
  <p:transition spd="med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0"/>
            <a:ext cx="109728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08C38E0-A608-4DFB-B67F-9A519D31D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7C940D-A411-4FB3-A827-DE2CD71E94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2418"/>
      </p:ext>
    </p:extLst>
  </p:cSld>
  <p:clrMapOvr>
    <a:masterClrMapping/>
  </p:clrMapOvr>
  <p:transition spd="med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66F9A5-577B-4553-99BA-E75925E87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F51AC1-D51D-4984-975A-30D89999E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98880"/>
      </p:ext>
    </p:extLst>
  </p:cSld>
  <p:clrMapOvr>
    <a:masterClrMapping/>
  </p:clrMapOvr>
  <p:transition spd="med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C35FC76-7147-4F85-BEBD-74D02279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D44D233-9ED4-449A-BAF0-0B7E640CC8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8035"/>
      </p:ext>
    </p:extLst>
  </p:cSld>
  <p:clrMapOvr>
    <a:masterClrMapping/>
  </p:clrMapOvr>
  <p:transition spd="med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F38F30-BF0C-452C-82C1-88671A208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042D4D-7890-407A-B4B8-82F5979C7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41755"/>
      </p:ext>
    </p:extLst>
  </p:cSld>
  <p:clrMapOvr>
    <a:masterClrMapping/>
  </p:clrMapOvr>
  <p:transition spd="med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3D0CA2-48BC-4539-AEAB-B4A5F9B6F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3A300B-56E8-4D91-8FE3-A1B49FEA7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40654"/>
      </p:ext>
    </p:extLst>
  </p:cSld>
  <p:clrMapOvr>
    <a:masterClrMapping/>
  </p:clrMapOvr>
  <p:transition spd="med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800D1FC-5535-4426-A905-887E60767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9EBC88-5E68-405A-9C9A-EE2CDC886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8809"/>
      </p:ext>
    </p:extLst>
  </p:cSld>
  <p:clrMapOvr>
    <a:masterClrMapping/>
  </p:clrMapOvr>
  <p:transition spd="med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43000"/>
            <a:ext cx="1097280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1D5BD7-037D-4BDD-9FCD-3C19DCCCC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DE80E7-3EED-4B43-BC8D-87FD95255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2563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4B10E-324B-48AD-8467-552BEC7AA199}"/>
              </a:ext>
            </a:extLst>
          </p:cNvPr>
          <p:cNvSpPr/>
          <p:nvPr userDrawn="1"/>
        </p:nvSpPr>
        <p:spPr>
          <a:xfrm>
            <a:off x="0" y="-1"/>
            <a:ext cx="1254034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FDBD07-8D0A-4F74-B9EC-CC7968DFA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389" b="6213"/>
          <a:stretch/>
        </p:blipFill>
        <p:spPr>
          <a:xfrm>
            <a:off x="0" y="0"/>
            <a:ext cx="139787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51B81C-12B2-40F0-9F09-333B7DE373E5}"/>
              </a:ext>
            </a:extLst>
          </p:cNvPr>
          <p:cNvSpPr/>
          <p:nvPr userDrawn="1"/>
        </p:nvSpPr>
        <p:spPr>
          <a:xfrm>
            <a:off x="838200" y="-1"/>
            <a:ext cx="573912" cy="68580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8C1C2-A10A-4726-9DD0-55561F62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5453F-F7D7-4749-AC76-A26A573B3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D8D7-DF54-4CF3-9D40-58301E51A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DE00D8-AF30-4139-B779-AC3674F9C5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21E5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D6B28"/>
        </a:buClr>
        <a:buFont typeface="Arial" panose="020B0604020202020204" pitchFamily="34" charset="0"/>
        <a:buChar char="•"/>
        <a:defRPr sz="2800" kern="1200">
          <a:solidFill>
            <a:srgbClr val="021E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D6B28"/>
        </a:buClr>
        <a:buFont typeface="Arial" panose="020B0604020202020204" pitchFamily="34" charset="0"/>
        <a:buChar char="•"/>
        <a:defRPr sz="2400" kern="1200">
          <a:solidFill>
            <a:srgbClr val="021E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D6B28"/>
        </a:buClr>
        <a:buFont typeface="Arial" panose="020B0604020202020204" pitchFamily="34" charset="0"/>
        <a:buChar char="•"/>
        <a:defRPr sz="2000" kern="1200">
          <a:solidFill>
            <a:srgbClr val="021E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D6B28"/>
        </a:buClr>
        <a:buFont typeface="Arial" panose="020B0604020202020204" pitchFamily="34" charset="0"/>
        <a:buChar char="•"/>
        <a:defRPr sz="1800" kern="1200">
          <a:solidFill>
            <a:srgbClr val="021E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D6B28"/>
        </a:buClr>
        <a:buFont typeface="Arial" panose="020B0604020202020204" pitchFamily="34" charset="0"/>
        <a:buChar char="•"/>
        <a:defRPr sz="1800" kern="1200">
          <a:solidFill>
            <a:srgbClr val="021E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7BB23C-499B-4FD1-9A7F-A7BF82BA4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05A05BA-6E6F-469A-AFE1-F3E7B59A11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9F09BE-31AF-420D-91FD-0A5CDEE628B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596A6F8-AC76-415C-9553-BB6DB9B3F9B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957382-97D1-4DCD-A85C-62A6523F3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17EA61-2814-4C57-9C2A-317372FEBCE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D0A79F-BD42-4D6B-AB84-2079D7C2F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931417-5F7E-4608-9C1A-B8F79C0E10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69311A-40B9-4A60-813B-2819607C9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2B6742C-0F6B-4890-9571-0845F2AD8B0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9C092E-2B96-473A-BA3C-685BFD7D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F22D69-8F87-4A7C-AABB-098310C2052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8" r:id="rId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EF3474-4E3B-49CE-A8A8-36ED32CA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D491188-F4A5-46EE-9341-7FAA8AF1B5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69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F1CD65-F1CB-41F0-B459-AC6DA6463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AB10DF-6F81-4B31-B57D-285FEE27E4E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 (24pt Arial Bold Italic)</a:t>
            </a:r>
          </a:p>
          <a:p>
            <a:pPr lvl="1"/>
            <a:r>
              <a:rPr lang="en-US" dirty="0"/>
              <a:t>Second level (20pt Arial Bold Italic)</a:t>
            </a:r>
          </a:p>
          <a:p>
            <a:pPr lvl="2"/>
            <a:r>
              <a:rPr lang="en-US" dirty="0"/>
              <a:t>Third level (16pt Arial Bold Italic)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DE0216-3EAC-4635-8E63-8F8D62B89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MAY 24-26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DALLAS, TX  </a:t>
            </a:r>
            <a:r>
              <a:rPr lang="en-US" dirty="0">
                <a:solidFill>
                  <a:srgbClr val="CCCC00"/>
                </a:solidFill>
              </a:rPr>
              <a:t>|</a:t>
            </a:r>
            <a:r>
              <a:rPr lang="en-US" dirty="0"/>
              <a:t>  </a:t>
            </a:r>
            <a:fld id="{9148E7FF-204B-45DA-802A-C5B7169FA5A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933137-D6AD-4F3B-AF9F-41379A5739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upload.wikimedia.org/wikipedia/commons/6/68/Dangclass5_1.png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8/Dangclass5_1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14B460-25E1-45B9-B389-2AABFAEC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Real time detection of nitrogen dioxide:  </a:t>
            </a:r>
            <a:br>
              <a:rPr lang="en-US" sz="36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Issues, concerns, setting alarms and interpreting data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20B68-5F58-4994-A2AE-7C7B16B91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Bob Henderson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97E1C-B242-4B54-B6CC-26D02BD4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MAY 24-26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DALLAS, TX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</a:t>
            </a:r>
            <a:fld id="{9148E7FF-204B-45DA-802A-C5B7169FA5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43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">
            <a:extLst>
              <a:ext uri="{FF2B5EF4-FFF2-40B4-BE49-F238E27FC236}">
                <a16:creationId xmlns:a16="http://schemas.microsoft.com/office/drawing/2014/main" id="{82698C8D-1DE8-4C96-B1D1-6A2C3C95A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2270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781" y="-36385"/>
            <a:ext cx="6095021" cy="868363"/>
          </a:xfrm>
        </p:spPr>
        <p:txBody>
          <a:bodyPr/>
          <a:lstStyle/>
          <a:p>
            <a:r>
              <a:rPr lang="en-US" dirty="0"/>
              <a:t>Oxidizing gas sensor detection reaction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Chlorine</a:t>
            </a:r>
            <a:r>
              <a:rPr lang="en-US" b="0" i="0" baseline="0" dirty="0">
                <a:solidFill>
                  <a:srgbClr val="021E51"/>
                </a:solidFill>
              </a:rPr>
              <a:t> sensor detection reaction: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Sensing electrode:  </a:t>
            </a:r>
          </a:p>
          <a:p>
            <a:pPr marL="9144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Cl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+ 2e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	               2Cl 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Counter electrode:</a:t>
            </a:r>
          </a:p>
          <a:p>
            <a:pPr marL="9144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½ 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+ 2H</a:t>
            </a:r>
            <a:r>
              <a:rPr lang="en-US" b="0" i="0" baseline="30000" dirty="0">
                <a:solidFill>
                  <a:srgbClr val="021E51"/>
                </a:solidFill>
              </a:rPr>
              <a:t>+</a:t>
            </a:r>
            <a:r>
              <a:rPr lang="en-US" b="0" i="0" dirty="0">
                <a:solidFill>
                  <a:srgbClr val="021E51"/>
                </a:solidFill>
              </a:rPr>
              <a:t> + 2e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	             H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O</a:t>
            </a:r>
          </a:p>
          <a:p>
            <a:pPr lvl="1" indent="-228600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Overall:  </a:t>
            </a:r>
          </a:p>
          <a:p>
            <a:pPr marL="5143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	Cl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 H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O 	 2Cl 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+ ½O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+2H</a:t>
            </a:r>
            <a:r>
              <a:rPr lang="en-US" b="0" i="0" baseline="30000" dirty="0">
                <a:solidFill>
                  <a:srgbClr val="021E51"/>
                </a:solidFill>
              </a:rPr>
              <a:t>+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Nitrogen dioxide detection reaction: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Sensing electrode:  </a:t>
            </a:r>
          </a:p>
          <a:p>
            <a:pPr marL="9144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NO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+ 2H</a:t>
            </a:r>
            <a:r>
              <a:rPr lang="en-US" b="0" i="0" baseline="30000" dirty="0">
                <a:solidFill>
                  <a:srgbClr val="021E51"/>
                </a:solidFill>
              </a:rPr>
              <a:t>+</a:t>
            </a:r>
            <a:r>
              <a:rPr lang="en-US" b="0" i="0" dirty="0">
                <a:solidFill>
                  <a:srgbClr val="021E51"/>
                </a:solidFill>
              </a:rPr>
              <a:t> + 2e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	           NO + H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O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Counter electrode:</a:t>
            </a:r>
          </a:p>
          <a:p>
            <a:pPr marL="9144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½ 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+ 2H</a:t>
            </a:r>
            <a:r>
              <a:rPr lang="en-US" b="0" i="0" baseline="30000" dirty="0">
                <a:solidFill>
                  <a:srgbClr val="021E51"/>
                </a:solidFill>
              </a:rPr>
              <a:t>+</a:t>
            </a:r>
            <a:r>
              <a:rPr lang="en-US" b="0" i="0" dirty="0">
                <a:solidFill>
                  <a:srgbClr val="021E51"/>
                </a:solidFill>
              </a:rPr>
              <a:t> + 2e</a:t>
            </a:r>
            <a:r>
              <a:rPr lang="en-US" sz="2000" b="0" i="0" baseline="30000" dirty="0">
                <a:solidFill>
                  <a:srgbClr val="021E51"/>
                </a:solidFill>
              </a:rPr>
              <a:t>-</a:t>
            </a:r>
            <a:r>
              <a:rPr lang="en-US" b="0" i="0" dirty="0">
                <a:solidFill>
                  <a:srgbClr val="021E51"/>
                </a:solidFill>
              </a:rPr>
              <a:t> 	            H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O</a:t>
            </a:r>
          </a:p>
          <a:p>
            <a:pPr lvl="1" indent="-228600"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21E51"/>
                </a:solidFill>
              </a:rPr>
              <a:t>Overall:  </a:t>
            </a:r>
          </a:p>
          <a:p>
            <a:pPr marL="5143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0" i="0" dirty="0">
                <a:solidFill>
                  <a:srgbClr val="021E51"/>
                </a:solidFill>
              </a:rPr>
              <a:t>	NO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r>
              <a:rPr lang="en-US" b="0" i="0" dirty="0">
                <a:solidFill>
                  <a:srgbClr val="021E51"/>
                </a:solidFill>
              </a:rPr>
              <a:t> 	      NO + ½ O</a:t>
            </a:r>
            <a:r>
              <a:rPr lang="en-US" b="0" i="0" baseline="-25000" dirty="0">
                <a:solidFill>
                  <a:srgbClr val="021E51"/>
                </a:solidFill>
              </a:rPr>
              <a:t>2</a:t>
            </a:r>
            <a:endParaRPr lang="en-US" b="0" i="0" dirty="0">
              <a:solidFill>
                <a:srgbClr val="021E51"/>
              </a:solidFill>
            </a:endParaRPr>
          </a:p>
          <a:p>
            <a:pPr marL="800100" lvl="1">
              <a:spcBef>
                <a:spcPts val="0"/>
              </a:spcBef>
              <a:spcAft>
                <a:spcPts val="600"/>
              </a:spcAft>
            </a:pPr>
            <a:endParaRPr lang="en-US" b="0" i="0" dirty="0">
              <a:solidFill>
                <a:srgbClr val="021E5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20911" y="1978801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81462" y="5792113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40991" y="4515299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65630" y="3241092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17150" y="2596555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40991" y="5202215"/>
            <a:ext cx="720080" cy="0"/>
          </a:xfrm>
          <a:prstGeom prst="straightConnector1">
            <a:avLst/>
          </a:prstGeom>
          <a:ln w="25400">
            <a:solidFill>
              <a:srgbClr val="021E5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File:Dangclass5 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96" y="638690"/>
            <a:ext cx="2590892" cy="25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EC Sensor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872" r="1822" b="2234"/>
          <a:stretch>
            <a:fillRect/>
          </a:stretch>
        </p:blipFill>
        <p:spPr bwMode="auto">
          <a:xfrm>
            <a:off x="7131116" y="2353190"/>
            <a:ext cx="3535685" cy="273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A08BB7A-D326-4903-9727-EC662B0E15D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754919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D2A12683-2201-49B5-BBFE-F0AB810A9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45903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843850" y="93529"/>
            <a:ext cx="5614086" cy="868363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21E51"/>
                </a:solidFill>
              </a:rPr>
              <a:t>Select performance characteristics typical electrochemical SO</a:t>
            </a:r>
            <a:r>
              <a:rPr lang="en-US" sz="2000" baseline="-25000" dirty="0">
                <a:solidFill>
                  <a:srgbClr val="021E51"/>
                </a:solidFill>
              </a:rPr>
              <a:t>2</a:t>
            </a:r>
            <a:r>
              <a:rPr lang="en-US" sz="2000" dirty="0">
                <a:solidFill>
                  <a:srgbClr val="021E51"/>
                </a:solidFill>
              </a:rPr>
              <a:t> sensor at 20°C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82028"/>
              </p:ext>
            </p:extLst>
          </p:nvPr>
        </p:nvGraphicFramePr>
        <p:xfrm>
          <a:off x="5266117" y="961892"/>
          <a:ext cx="6030670" cy="4612940"/>
        </p:xfrm>
        <a:graphic>
          <a:graphicData uri="http://schemas.openxmlformats.org/drawingml/2006/table">
            <a:tbl>
              <a:tblPr>
                <a:effectLst>
                  <a:outerShdw blurRad="50800" dist="50800" dir="27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a:tblPr>
              <a:tblGrid>
                <a:gridCol w="290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07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8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Relative responses of City Technology 4S – Rev. 2 sulfur dioxide (SO</a:t>
                      </a:r>
                      <a:r>
                        <a:rPr lang="en-US" sz="1800" b="1" i="1" u="none" strike="noStrike" baseline="-2500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8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 sensor at 20°C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20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200" marB="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Concentration used (ppm)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Reading (ppm SO2)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 monoxide (CO)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Nitric oxide (NO)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to 5.0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Nitrogen dioxide (NO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−10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sulfide (H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0.1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Chlorine (Cl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−2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Ammonia (NH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(H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cyanide (HCN)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en-US" sz="16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Acetylene (C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30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Ethene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(C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45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0887C0-2E17-4765-BBBC-CD609BC2E004}"/>
              </a:ext>
            </a:extLst>
          </p:cNvPr>
          <p:cNvSpPr txBox="1"/>
          <p:nvPr/>
        </p:nvSpPr>
        <p:spPr>
          <a:xfrm>
            <a:off x="668810" y="1587472"/>
            <a:ext cx="60949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Signal: </a:t>
            </a:r>
            <a:r>
              <a:rPr lang="en-US" sz="1600" dirty="0">
                <a:solidFill>
                  <a:srgbClr val="021E51"/>
                </a:solidFill>
                <a:latin typeface="+mj-lt"/>
              </a:rPr>
              <a:t>0.5 ± 0.1 µA/ppm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Linear signal over wide range: </a:t>
            </a:r>
          </a:p>
          <a:p>
            <a:pPr lvl="1" eaLnBrk="0" fontAlgn="base" hangingPunct="0">
              <a:spcAft>
                <a:spcPts val="1200"/>
              </a:spcAft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0.1 </a:t>
            </a:r>
            <a:r>
              <a:rPr lang="en-US" sz="1600" dirty="0">
                <a:solidFill>
                  <a:srgbClr val="021E51"/>
                </a:solidFill>
                <a:latin typeface="+mj-lt"/>
              </a:rPr>
              <a:t>µA = 0.2 ppm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21E51"/>
              </a:solidFill>
              <a:effectLst/>
              <a:uLnTx/>
              <a:uFillTx/>
              <a:latin typeface="+mj-lt"/>
            </a:endParaRPr>
          </a:p>
          <a:p>
            <a:pPr lvl="1" eaLnBrk="0" fontAlgn="base" hangingPunct="0">
              <a:spcAft>
                <a:spcPts val="1200"/>
              </a:spcAft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1.0 </a:t>
            </a:r>
            <a:r>
              <a:rPr lang="en-US" sz="1600" dirty="0">
                <a:solidFill>
                  <a:srgbClr val="021E51"/>
                </a:solidFill>
                <a:latin typeface="+mj-lt"/>
              </a:rPr>
              <a:t>µA = 2.0 ppm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21E51"/>
              </a:solidFill>
              <a:effectLst/>
              <a:uLnTx/>
              <a:uFillTx/>
              <a:latin typeface="+mj-lt"/>
            </a:endParaRPr>
          </a:p>
          <a:p>
            <a:pPr lvl="1" eaLnBrk="0" fontAlgn="base" hangingPunct="0">
              <a:spcAft>
                <a:spcPts val="1200"/>
              </a:spcAft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4.0 </a:t>
            </a:r>
            <a:r>
              <a:rPr lang="en-US" sz="1600" dirty="0">
                <a:solidFill>
                  <a:srgbClr val="021E51"/>
                </a:solidFill>
                <a:latin typeface="+mj-lt"/>
              </a:rPr>
              <a:t>µA = 8.0 ppm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rgbClr val="021E5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Measurement range: 0-20 ppm SO</a:t>
            </a:r>
            <a:r>
              <a:rPr kumimoji="0" lang="en-US" sz="1600" u="none" strike="noStrike" kern="0" cap="none" spc="0" normalizeH="0" baseline="-2500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Resolution (electronics dependent): 0.1 ppm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Response Time (T</a:t>
            </a:r>
            <a:r>
              <a:rPr kumimoji="0" lang="en-US" sz="1600" u="none" strike="noStrike" kern="0" cap="none" spc="0" normalizeH="0" baseline="-2500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90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rgbClr val="021E51"/>
                </a:solidFill>
                <a:effectLst/>
                <a:uLnTx/>
                <a:uFillTx/>
                <a:latin typeface="+mj-lt"/>
              </a:rPr>
              <a:t>): &lt; 25 seconds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92D8BF-4880-401C-960D-264A0F4E799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00273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>
            <a:extLst>
              <a:ext uri="{FF2B5EF4-FFF2-40B4-BE49-F238E27FC236}">
                <a16:creationId xmlns:a16="http://schemas.microsoft.com/office/drawing/2014/main" id="{582288E1-9B0E-4410-BCF8-842790EA2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412317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8192-AA80-4789-8850-B553EB1E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20" y="436762"/>
            <a:ext cx="5296396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Select performance characteristics typical electrochemical NO</a:t>
            </a:r>
            <a:r>
              <a:rPr lang="en-US" sz="2000" baseline="-25000" dirty="0">
                <a:solidFill>
                  <a:srgbClr val="021E51"/>
                </a:solidFill>
              </a:rPr>
              <a:t>2</a:t>
            </a:r>
            <a:r>
              <a:rPr lang="en-US" sz="2000" dirty="0">
                <a:solidFill>
                  <a:srgbClr val="021E51"/>
                </a:solidFill>
              </a:rPr>
              <a:t> sensor at 20°C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0CD3-E1CF-43AF-B965-AC60A63A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07" y="1542729"/>
            <a:ext cx="4711548" cy="441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Sensoric 4ND </a:t>
            </a:r>
            <a:r>
              <a:rPr lang="en-US" sz="1400" b="0" i="0" dirty="0" err="1">
                <a:solidFill>
                  <a:srgbClr val="021E51"/>
                </a:solidFill>
              </a:rPr>
              <a:t>Citicel</a:t>
            </a:r>
            <a:r>
              <a:rPr lang="en-US" sz="1400" b="0" i="0" dirty="0">
                <a:solidFill>
                  <a:srgbClr val="021E51"/>
                </a:solidFill>
              </a:rPr>
              <a:t> is three electrode design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Linear signal: 0.60 ± 0.15 mA/ppm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Measurement range: 0-20 ppm 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Resolution (electronics dependent): 0.1 ppm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0.012 µA = 0.02 ppm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0.03 µA = 0.05 ppm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0.06 µA = 0.1 ppm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Response Time (T</a:t>
            </a:r>
            <a:r>
              <a:rPr lang="en-US" sz="1400" b="0" i="0" baseline="-25000" dirty="0">
                <a:solidFill>
                  <a:srgbClr val="021E51"/>
                </a:solidFill>
              </a:rPr>
              <a:t>90</a:t>
            </a:r>
            <a:r>
              <a:rPr lang="en-US" sz="1400" b="0" i="0" dirty="0">
                <a:solidFill>
                  <a:srgbClr val="021E51"/>
                </a:solidFill>
              </a:rPr>
              <a:t>): &lt; 25 seconds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What about ozone?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Not listed on sensor data sheet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But interferes strongly (about 1.2)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0" i="0" dirty="0">
                <a:solidFill>
                  <a:srgbClr val="021E51"/>
                </a:solidFill>
              </a:rPr>
              <a:t>Equivalent concentration O</a:t>
            </a:r>
            <a:r>
              <a:rPr lang="en-US" sz="1400" b="0" i="0" baseline="-25000" dirty="0">
                <a:solidFill>
                  <a:srgbClr val="021E51"/>
                </a:solidFill>
              </a:rPr>
              <a:t>3</a:t>
            </a:r>
            <a:r>
              <a:rPr lang="en-US" sz="1400" b="0" i="0" dirty="0">
                <a:solidFill>
                  <a:srgbClr val="021E51"/>
                </a:solidFill>
              </a:rPr>
              <a:t> produces higher reading than 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99216D-005A-4EE5-8CF9-C5375391E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156885"/>
              </p:ext>
            </p:extLst>
          </p:nvPr>
        </p:nvGraphicFramePr>
        <p:xfrm>
          <a:off x="5807035" y="913239"/>
          <a:ext cx="5952185" cy="360007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93165">
                  <a:extLst>
                    <a:ext uri="{9D8B030D-6E8A-4147-A177-3AD203B41FA5}">
                      <a16:colId xmlns:a16="http://schemas.microsoft.com/office/drawing/2014/main" val="1273410065"/>
                    </a:ext>
                  </a:extLst>
                </a:gridCol>
                <a:gridCol w="1899565">
                  <a:extLst>
                    <a:ext uri="{9D8B030D-6E8A-4147-A177-3AD203B41FA5}">
                      <a16:colId xmlns:a16="http://schemas.microsoft.com/office/drawing/2014/main" val="983846077"/>
                    </a:ext>
                  </a:extLst>
                </a:gridCol>
                <a:gridCol w="1959455">
                  <a:extLst>
                    <a:ext uri="{9D8B030D-6E8A-4147-A177-3AD203B41FA5}">
                      <a16:colId xmlns:a16="http://schemas.microsoft.com/office/drawing/2014/main" val="3408475716"/>
                    </a:ext>
                  </a:extLst>
                </a:gridCol>
              </a:tblGrid>
              <a:tr h="491116">
                <a:tc gridSpan="3">
                  <a:txBody>
                    <a:bodyPr/>
                    <a:lstStyle/>
                    <a:p>
                      <a:r>
                        <a:rPr lang="en-US" dirty="0"/>
                        <a:t>Relative responses of Sensoric 4ND </a:t>
                      </a:r>
                      <a:r>
                        <a:rPr lang="en-US" dirty="0" err="1"/>
                        <a:t>CiTiceL</a:t>
                      </a:r>
                      <a:r>
                        <a:rPr lang="en-US" dirty="0"/>
                        <a:t> NO2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39337"/>
                  </a:ext>
                </a:extLst>
              </a:tr>
              <a:tr h="563828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Concentration used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Reading        (ppm NO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666033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r>
                        <a:rPr lang="en-US" dirty="0"/>
                        <a:t>Alcohols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093446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r>
                        <a:rPr lang="en-US" dirty="0"/>
                        <a:t>Carbon dioxide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77110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r>
                        <a:rPr lang="en-US" dirty="0"/>
                        <a:t>Chlorine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390645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r>
                        <a:rPr lang="en-US" dirty="0"/>
                        <a:t>Nitric oxide (NO)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562538"/>
                  </a:ext>
                </a:extLst>
              </a:tr>
              <a:tr h="563828">
                <a:tc>
                  <a:txBody>
                    <a:bodyPr/>
                    <a:lstStyle/>
                    <a:p>
                      <a:r>
                        <a:rPr lang="en-US" dirty="0"/>
                        <a:t>Sulfur dioxide (SO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-5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908166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r>
                        <a:rPr lang="en-US" dirty="0"/>
                        <a:t>Hydrogen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73886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2E4CB-2933-4C58-BBD1-FE904FA670B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22412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84CE736-5734-4C4A-BB09-7E976EDE28C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86410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041"/>
            <a:ext cx="4087840" cy="868363"/>
          </a:xfrm>
        </p:spPr>
        <p:txBody>
          <a:bodyPr/>
          <a:lstStyle/>
          <a:p>
            <a:r>
              <a:rPr lang="en-US" dirty="0">
                <a:solidFill>
                  <a:srgbClr val="021E51"/>
                </a:solidFill>
              </a:rPr>
              <a:t>Be aware of potential cross sensitivity issues!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46" y="233645"/>
            <a:ext cx="3911775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27306" r="30466" b="13746"/>
          <a:stretch/>
        </p:blipFill>
        <p:spPr bwMode="auto">
          <a:xfrm>
            <a:off x="4475820" y="2587711"/>
            <a:ext cx="5638512" cy="40366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5974104" y="1147992"/>
            <a:ext cx="4483564" cy="117013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0" i="0" dirty="0">
                <a:solidFill>
                  <a:srgbClr val="021E51"/>
                </a:solidFill>
              </a:rPr>
              <a:t>Incompatibility issues may make calibration difficult or impossible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0" i="0" dirty="0">
                <a:solidFill>
                  <a:srgbClr val="021E51"/>
                </a:solidFill>
              </a:rPr>
              <a:t>Sometimes better to install incompatible sensors in different instruments</a:t>
            </a:r>
          </a:p>
        </p:txBody>
      </p:sp>
    </p:spTree>
    <p:extLst>
      <p:ext uri="{BB962C8B-B14F-4D97-AF65-F5344CB8AC3E}">
        <p14:creationId xmlns:p14="http://schemas.microsoft.com/office/powerpoint/2010/main" val="4237981720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FC64B6E9-3A9F-4513-8BD6-E14E5D557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3535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5750" y="-14096"/>
            <a:ext cx="3249225" cy="911225"/>
          </a:xfrm>
          <a:noFill/>
        </p:spPr>
        <p:txBody>
          <a:bodyPr anchor="ctr"/>
          <a:lstStyle/>
          <a:p>
            <a:r>
              <a:rPr lang="en-US" sz="2000" dirty="0">
                <a:solidFill>
                  <a:srgbClr val="021E51"/>
                </a:solidFill>
              </a:rPr>
              <a:t>Occupational Exposure Limits (OELs)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988" y="1413405"/>
            <a:ext cx="3735415" cy="4419600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Depend on jurisdiction and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Sets limits for </a:t>
            </a:r>
            <a:r>
              <a:rPr lang="en-US" sz="1600" b="0" i="0" u="sng" dirty="0">
                <a:solidFill>
                  <a:srgbClr val="021E51"/>
                </a:solidFill>
              </a:rPr>
              <a:t>unprotected</a:t>
            </a:r>
            <a:r>
              <a:rPr lang="en-US" sz="1600" b="0" i="0" dirty="0">
                <a:solidFill>
                  <a:srgbClr val="021E51"/>
                </a:solidFill>
              </a:rPr>
              <a:t> worker exposure to a listed toxic substance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Limits for gases and vapors given in “Parts-per-Million” (ppm) concentrations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Do not provide direct guidance for how to set instrument alarms!</a:t>
            </a:r>
          </a:p>
        </p:txBody>
      </p:sp>
      <p:pic>
        <p:nvPicPr>
          <p:cNvPr id="180229" name="Picture 5" descr="CFR 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83" y="413666"/>
            <a:ext cx="2726604" cy="4378008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26" y="1493786"/>
            <a:ext cx="2368131" cy="34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2063E-E957-4827-814B-585570AFE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466" y="2295784"/>
            <a:ext cx="2209620" cy="37941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896FD2-1386-4F28-998C-49C6EF1B6F7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0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900CAA87-3BA4-42DE-9658-09C889001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425075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06BCA-E8A2-49D8-9CAF-AEE2C704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92" y="229861"/>
            <a:ext cx="9155614" cy="812800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Typical alarms in personal and multi-sensor gas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262E-4B03-40E3-960D-82614F64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6" y="1587628"/>
            <a:ext cx="3974757" cy="4951284"/>
          </a:xfrm>
        </p:spPr>
        <p:txBody>
          <a:bodyPr/>
          <a:lstStyle/>
          <a:p>
            <a:r>
              <a:rPr lang="en-US" sz="1600" b="0" i="0" dirty="0">
                <a:solidFill>
                  <a:srgbClr val="021E51"/>
                </a:solidFill>
              </a:rPr>
              <a:t>Gas alarms settable by user: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Peak (instantaneous) Low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Peak (instantaneous) High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STEL</a:t>
            </a:r>
            <a:r>
              <a:rPr lang="en-US" sz="1600" b="0" i="0" baseline="0" dirty="0">
                <a:solidFill>
                  <a:srgbClr val="021E51"/>
                </a:solidFill>
              </a:rPr>
              <a:t> (15 minute)</a:t>
            </a:r>
          </a:p>
          <a:p>
            <a:pPr lvl="1"/>
            <a:r>
              <a:rPr lang="en-US" sz="1600" b="0" i="0" baseline="0" dirty="0">
                <a:solidFill>
                  <a:srgbClr val="021E51"/>
                </a:solidFill>
              </a:rPr>
              <a:t>TWA (8 hour)</a:t>
            </a:r>
          </a:p>
          <a:p>
            <a:pPr lvl="0"/>
            <a:r>
              <a:rPr lang="en-US" sz="1600" b="0" i="0" dirty="0">
                <a:solidFill>
                  <a:srgbClr val="021E51"/>
                </a:solidFill>
              </a:rPr>
              <a:t>Non-user settable alarms: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Over limit</a:t>
            </a:r>
            <a:r>
              <a:rPr lang="en-US" sz="1600" b="0" i="0" baseline="0" dirty="0">
                <a:solidFill>
                  <a:srgbClr val="021E51"/>
                </a:solidFill>
              </a:rPr>
              <a:t> concentration</a:t>
            </a:r>
          </a:p>
          <a:p>
            <a:pPr lvl="1"/>
            <a:r>
              <a:rPr lang="en-US" sz="1600" b="0" i="0" baseline="0" dirty="0">
                <a:solidFill>
                  <a:srgbClr val="021E51"/>
                </a:solidFill>
              </a:rPr>
              <a:t>Negative alarm</a:t>
            </a:r>
          </a:p>
          <a:p>
            <a:pPr lvl="0"/>
            <a:r>
              <a:rPr lang="en-US" sz="1600" b="0" i="0" dirty="0">
                <a:solidFill>
                  <a:srgbClr val="021E51"/>
                </a:solidFill>
              </a:rPr>
              <a:t>Sometimes settable by user: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Measuring</a:t>
            </a:r>
            <a:r>
              <a:rPr lang="en-US" sz="1600" b="0" i="0" baseline="0" dirty="0">
                <a:solidFill>
                  <a:srgbClr val="021E51"/>
                </a:solidFill>
              </a:rPr>
              <a:t> range</a:t>
            </a:r>
          </a:p>
          <a:p>
            <a:pPr lvl="1"/>
            <a:r>
              <a:rPr lang="en-US" sz="1600" b="0" i="0" dirty="0">
                <a:solidFill>
                  <a:srgbClr val="021E51"/>
                </a:solidFill>
              </a:rPr>
              <a:t>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D4954-2389-4300-912C-F7104253F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21" t="37848" r="25764" b="20171"/>
          <a:stretch/>
        </p:blipFill>
        <p:spPr>
          <a:xfrm>
            <a:off x="4293973" y="1054100"/>
            <a:ext cx="7474008" cy="4466571"/>
          </a:xfrm>
          <a:prstGeom prst="rect">
            <a:avLst/>
          </a:prstGeom>
          <a:ln w="15875">
            <a:solidFill>
              <a:srgbClr val="021E5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2A753B-BC0F-4A9F-8A0C-28FA8DDEE35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52851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2000545" y="143636"/>
            <a:ext cx="8229600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Exposure limits for NO</a:t>
            </a:r>
            <a:r>
              <a:rPr lang="en-US" sz="2000" baseline="-25000" dirty="0">
                <a:solidFill>
                  <a:srgbClr val="021E51"/>
                </a:solidFill>
              </a:rPr>
              <a:t>2</a:t>
            </a:r>
            <a:endParaRPr lang="en-US" sz="2000" dirty="0">
              <a:solidFill>
                <a:srgbClr val="021E51"/>
              </a:solidFill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000545" y="1461199"/>
            <a:ext cx="402955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US OSHA PEL: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Ceiling =  5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US NIOSH REL: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15 min. STEL = 1.0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Old TLV: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8 hr. TWA = 3.0 ppm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5 min. STEL = 5.0 ppm</a:t>
            </a:r>
          </a:p>
          <a:p>
            <a:pPr>
              <a:spcBef>
                <a:spcPct val="0"/>
              </a:spcBef>
              <a:spcAft>
                <a:spcPct val="800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New 2012 TLV </a:t>
            </a:r>
          </a:p>
          <a:p>
            <a:pPr marL="457200" lvl="1" indent="0">
              <a:spcBef>
                <a:spcPct val="0"/>
              </a:spcBef>
              <a:spcAft>
                <a:spcPct val="80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8 hr. TWA = 0.2 ppm 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 flipV="1">
            <a:off x="1524000" y="9477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" name="Picture 11" descr="800px-Nitrogen-dioxide-3D-v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05" y="1043735"/>
            <a:ext cx="2810874" cy="20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ile:GHS-pictogram-skull.sv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21" y="3474006"/>
            <a:ext cx="1215135" cy="12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File:GHS-pictogram-acid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06" y="2753926"/>
            <a:ext cx="1260141" cy="12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File:GHS-pictogram-rondflam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6" y="2798931"/>
            <a:ext cx="1305145" cy="13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B62D6AE2-FE1F-4D88-A923-924EEF480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6" y="831951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57374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>
            <a:extLst>
              <a:ext uri="{FF2B5EF4-FFF2-40B4-BE49-F238E27FC236}">
                <a16:creationId xmlns:a16="http://schemas.microsoft.com/office/drawing/2014/main" id="{5B145BB3-9AD0-4960-A94F-A8F5DFE6D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85265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E99A3-5EF3-476C-9A00-FBE92F75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99" y="216902"/>
            <a:ext cx="8040130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ACGIH</a:t>
            </a:r>
            <a:r>
              <a:rPr lang="en-US" sz="2000" baseline="0" dirty="0">
                <a:solidFill>
                  <a:srgbClr val="021E51"/>
                </a:solidFill>
              </a:rPr>
              <a:t> Guidance</a:t>
            </a:r>
            <a:endParaRPr lang="en-US" sz="2000" dirty="0">
              <a:solidFill>
                <a:srgbClr val="021E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B544C-AFBC-43D7-8BE5-B1E7AA93E9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0350" y="1220531"/>
            <a:ext cx="7818120" cy="5930640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For many substances with a TLV–TWA, there is no TLV–STEL. 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600" b="0" i="0" dirty="0">
              <a:solidFill>
                <a:srgbClr val="021E51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Never-the-less, short-term peak exposures above the TLV–TWA should be controlled, even where the 8-hour TLV–TWA is within recommended limits.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600" b="0" i="0" dirty="0">
              <a:solidFill>
                <a:srgbClr val="021E51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The following default short-term exposure limits apply to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those TLV–TWAs that do not have a TLV–STEL: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sz="1600" b="0" i="0" u="none" strike="noStrike" baseline="0" dirty="0">
              <a:solidFill>
                <a:srgbClr val="021E51"/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Transient increases in workers’ exposure levels may exceed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3 times the value of the TLV–TWA level for no more than 15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minutes at a time, on no more than 4 occasions spaced 1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Hour apart during a workday, and under no circumstances should they exceed 5 times the value of the TLV–TWA level when measured as a 15-min TWA. 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sz="1600" b="0" i="0" dirty="0">
              <a:solidFill>
                <a:srgbClr val="021E51"/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In addition, the 8-hour TWA is not to be exceeded for an 8-hour work period.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600" b="0" i="0" u="none" strike="noStrike" baseline="0" dirty="0">
              <a:solidFill>
                <a:srgbClr val="021E51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n-US" sz="1600" b="0" i="0" u="none" strike="noStrike" baseline="0" dirty="0">
                <a:solidFill>
                  <a:srgbClr val="021E51"/>
                </a:solidFill>
              </a:rPr>
              <a:t>This guidance on limiting peak exposures above the value of the TLV–TWA is analogous to that for the TLV–STEL, and both represent 15-minute exposure limits.</a:t>
            </a:r>
            <a:endParaRPr lang="en-US" sz="1600" b="0" i="0" dirty="0">
              <a:solidFill>
                <a:srgbClr val="021E5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F2755-7527-4328-8F58-F7666EB1B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0" t="15135" r="43852" b="5766"/>
          <a:stretch/>
        </p:blipFill>
        <p:spPr>
          <a:xfrm>
            <a:off x="9092788" y="818937"/>
            <a:ext cx="2559634" cy="448574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07310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BE2E3A0E-34A2-4E16-8967-BD5A88350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398231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11892" y="239712"/>
            <a:ext cx="10721546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Suggested alarm settings for NO</a:t>
            </a:r>
            <a:r>
              <a:rPr lang="en-US" sz="2000" baseline="-25000" dirty="0">
                <a:solidFill>
                  <a:srgbClr val="021E51"/>
                </a:solidFill>
              </a:rPr>
              <a:t>2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43183" y="1530107"/>
            <a:ext cx="3670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Suggested alarms: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OSHA PEL or NIOSH REL: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Low:  3.0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High:  5.0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STEL:  1.0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TWA: 1.0 ppm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TLV</a:t>
            </a:r>
            <a:r>
              <a:rPr lang="en-US" sz="1600" b="0" i="0" baseline="30000" dirty="0">
                <a:solidFill>
                  <a:srgbClr val="021E51"/>
                </a:solidFill>
              </a:rPr>
              <a:t>®</a:t>
            </a:r>
            <a:r>
              <a:rPr lang="en-US" sz="1600" b="0" i="0" dirty="0">
                <a:solidFill>
                  <a:srgbClr val="021E51"/>
                </a:solidFill>
              </a:rPr>
              <a:t>: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Low:  0.6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High:  1.0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STEL:  0.6 ppm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TWA:  0.2 ppm</a:t>
            </a:r>
          </a:p>
        </p:txBody>
      </p:sp>
      <p:pic>
        <p:nvPicPr>
          <p:cNvPr id="20482" name="Picture 2" descr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97" y="1191046"/>
            <a:ext cx="3780420" cy="3600089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800px-Nitrogen-dioxide-3D-vd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90" y="1628800"/>
            <a:ext cx="2810874" cy="20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26012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35" y="98631"/>
            <a:ext cx="8229600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What should you do for extended work shifts?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2045550" y="1133745"/>
            <a:ext cx="7830870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Most industrial hygienists use Brief and Scala model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Corrects for increased exposure time and decreased recovery time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Simple to use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0" i="0" dirty="0">
                <a:solidFill>
                  <a:srgbClr val="021E51"/>
                </a:solidFill>
              </a:rPr>
              <a:t>Very conservative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Adjusted TLV =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600" b="0" i="0" dirty="0">
              <a:solidFill>
                <a:srgbClr val="021E5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		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</a:rPr>
              <a:t>		       Where h = # of hours worked per day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Model used for chemicals where the TLV</a:t>
            </a:r>
            <a:r>
              <a:rPr lang="en-US" sz="1600" b="0" i="0" baseline="30000" dirty="0">
                <a:solidFill>
                  <a:srgbClr val="021E51"/>
                </a:solidFill>
              </a:rPr>
              <a:t>®</a:t>
            </a:r>
            <a:r>
              <a:rPr lang="en-US" sz="1600" b="0" i="0" dirty="0">
                <a:solidFill>
                  <a:srgbClr val="021E51"/>
                </a:solidFill>
              </a:rPr>
              <a:t> is based on acute or chronic toxicity and </a:t>
            </a:r>
            <a:r>
              <a:rPr lang="en-US" sz="1600" b="0" i="0" u="sng" dirty="0">
                <a:solidFill>
                  <a:srgbClr val="021E51"/>
                </a:solidFill>
              </a:rPr>
              <a:t>not</a:t>
            </a:r>
            <a:r>
              <a:rPr lang="en-US" sz="1600" b="0" i="0" dirty="0">
                <a:solidFill>
                  <a:srgbClr val="021E51"/>
                </a:solidFill>
              </a:rPr>
              <a:t> for chemicals that have a TLV</a:t>
            </a:r>
            <a:r>
              <a:rPr lang="en-US" sz="1600" b="0" i="0" baseline="30000" dirty="0">
                <a:solidFill>
                  <a:srgbClr val="021E51"/>
                </a:solidFill>
              </a:rPr>
              <a:t> ®</a:t>
            </a:r>
            <a:r>
              <a:rPr lang="en-US" sz="1600" b="0" i="0" dirty="0">
                <a:solidFill>
                  <a:srgbClr val="021E51"/>
                </a:solidFill>
              </a:rPr>
              <a:t> based on irritation (i.e. Ammonia)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For 12 hour shift according to this model the TWA TLV</a:t>
            </a:r>
            <a:r>
              <a:rPr lang="en-US" sz="1600" b="0" i="0" baseline="30000" dirty="0">
                <a:solidFill>
                  <a:srgbClr val="021E51"/>
                </a:solidFill>
              </a:rPr>
              <a:t> ®  </a:t>
            </a:r>
            <a:r>
              <a:rPr lang="en-US" sz="1600" b="0" i="0" dirty="0">
                <a:solidFill>
                  <a:srgbClr val="021E51"/>
                </a:solidFill>
              </a:rPr>
              <a:t>limit should be reduced to one-half the 8-hour value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3" t="55569" r="20555" b="33604"/>
          <a:stretch/>
        </p:blipFill>
        <p:spPr bwMode="auto">
          <a:xfrm>
            <a:off x="4610836" y="2843936"/>
            <a:ext cx="3007899" cy="83249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830E42-7DD6-4EEA-9251-C05B97E6BCE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A467D3EA-BFB0-4B4B-AE46-044B8EEFC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99914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6162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033488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Speaker Biography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 dirty="0">
                <a:effectLst/>
                <a:ea typeface="Calibri" panose="020F0502020204030204" pitchFamily="34" charset="0"/>
              </a:rPr>
              <a:t>Bob Henderson is the President of GfG Instrumentation, Inc., a leading supplier of portable and fixed gas detection products. </a:t>
            </a:r>
            <a:r>
              <a:rPr lang="en-US" sz="1600" dirty="0" err="1">
                <a:effectLst/>
                <a:ea typeface="Calibri" panose="020F0502020204030204" pitchFamily="34" charset="0"/>
              </a:rPr>
              <a:t>GfG’s</a:t>
            </a:r>
            <a:r>
              <a:rPr lang="en-US" sz="1600" dirty="0">
                <a:effectLst/>
                <a:ea typeface="Calibri" panose="020F0502020204030204" pitchFamily="34" charset="0"/>
              </a:rPr>
              <a:t> instruments are used in atmospheric monitoring applications all over the world.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dirty="0">
              <a:ea typeface="Calibri" panose="020F0502020204030204" pitchFamily="34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 dirty="0">
                <a:effectLst/>
                <a:ea typeface="Calibri" panose="020F0502020204030204" pitchFamily="34" charset="0"/>
              </a:rPr>
              <a:t>Robert has over 38 years of experience in the design, marketing and manufacture of gas detection instruments. Robert is a past Chairman, and in-coming Chair of the AIHA Real Time Detection Systems Technical Committee. He is also a past Chairman and current member of the AIHA Confined Spaces Committee. He is also a past Chair of the Instrument Products Group of the ISEA. Robert has a BS in biological science and an MBA from Rensselaer Polytechnic Institute.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MAY 24-26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DALLAS, TX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</a:t>
            </a:r>
            <a:fld id="{9148E7FF-204B-45DA-802A-C5B7169FA5A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Robert E. Henderson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AB9732DB-E431-4702-9526-C904C49D3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85265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5A136-5359-4EA7-BED5-B3B54613F6AD}"/>
              </a:ext>
            </a:extLst>
          </p:cNvPr>
          <p:cNvSpPr/>
          <p:nvPr/>
        </p:nvSpPr>
        <p:spPr bwMode="auto">
          <a:xfrm>
            <a:off x="0" y="3132438"/>
            <a:ext cx="12192000" cy="383059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588F6-7017-469A-B1E9-BE29B0F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71" y="348323"/>
            <a:ext cx="4981363" cy="812800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Datalogging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C8D83-63E4-4BB3-9EE8-EDB67A00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77" y="1154532"/>
            <a:ext cx="5895928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Number of stored intervals in internal memory – set by manufacturer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Datalogging interval (generally</a:t>
            </a:r>
            <a:r>
              <a:rPr lang="en-US" sz="1600" b="0" i="0" baseline="0" dirty="0">
                <a:solidFill>
                  <a:srgbClr val="021E51"/>
                </a:solidFill>
              </a:rPr>
              <a:t> 1 sec. to 1 hr.)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baseline="0" dirty="0">
                <a:solidFill>
                  <a:srgbClr val="021E51"/>
                </a:solidFill>
              </a:rPr>
              <a:t>Logged values per interval (typically):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User choice: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Peak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Average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Representative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STEL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TWA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How are the time history alarm calculations affected by the choice of data-logging interval?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They’re not!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PEL calculations are continuously updated by the instrument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The datalogging interval simply specifies how often the instrument stores a “snap-shot” of  the current readings for the purposes of generating a printed report or database file of test results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b="0" i="0" dirty="0">
              <a:solidFill>
                <a:srgbClr val="021E5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920D17-A809-4B39-B583-EA64EB2B3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870244"/>
              </p:ext>
            </p:extLst>
          </p:nvPr>
        </p:nvGraphicFramePr>
        <p:xfrm>
          <a:off x="6848876" y="265666"/>
          <a:ext cx="2159200" cy="633831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7085">
                  <a:extLst>
                    <a:ext uri="{9D8B030D-6E8A-4147-A177-3AD203B41FA5}">
                      <a16:colId xmlns:a16="http://schemas.microsoft.com/office/drawing/2014/main" val="1652235492"/>
                    </a:ext>
                  </a:extLst>
                </a:gridCol>
                <a:gridCol w="611920">
                  <a:extLst>
                    <a:ext uri="{9D8B030D-6E8A-4147-A177-3AD203B41FA5}">
                      <a16:colId xmlns:a16="http://schemas.microsoft.com/office/drawing/2014/main" val="3259442758"/>
                    </a:ext>
                  </a:extLst>
                </a:gridCol>
                <a:gridCol w="340926">
                  <a:extLst>
                    <a:ext uri="{9D8B030D-6E8A-4147-A177-3AD203B41FA5}">
                      <a16:colId xmlns:a16="http://schemas.microsoft.com/office/drawing/2014/main" val="758296883"/>
                    </a:ext>
                  </a:extLst>
                </a:gridCol>
                <a:gridCol w="332184">
                  <a:extLst>
                    <a:ext uri="{9D8B030D-6E8A-4147-A177-3AD203B41FA5}">
                      <a16:colId xmlns:a16="http://schemas.microsoft.com/office/drawing/2014/main" val="2088835"/>
                    </a:ext>
                  </a:extLst>
                </a:gridCol>
                <a:gridCol w="437085">
                  <a:extLst>
                    <a:ext uri="{9D8B030D-6E8A-4147-A177-3AD203B41FA5}">
                      <a16:colId xmlns:a16="http://schemas.microsoft.com/office/drawing/2014/main" val="2805471922"/>
                    </a:ext>
                  </a:extLst>
                </a:gridCol>
              </a:tblGrid>
              <a:tr h="105281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Peak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TWA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STEL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11313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17:41:55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55012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156076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052800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254847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1504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6768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17:42:55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92481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0170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3269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5310"/>
                  </a:ext>
                </a:extLst>
              </a:tr>
              <a:tr h="12611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2968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28065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17:43:55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60302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97283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625777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787717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69214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07546"/>
                  </a:ext>
                </a:extLst>
              </a:tr>
              <a:tr h="14256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17:44:55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021962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38194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480252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020567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89371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91244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17:45:55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551366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6020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233008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94491"/>
                  </a:ext>
                </a:extLst>
              </a:tr>
              <a:tr h="1480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29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47613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041795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17:46:55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82366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4954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443222"/>
                  </a:ext>
                </a:extLst>
              </a:tr>
              <a:tr h="107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88134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73693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433459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17:47:55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251744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17:48:05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61142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39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17:48:15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624048"/>
                  </a:ext>
                </a:extLst>
              </a:tr>
              <a:tr h="10528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40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17:48:25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  <a:latin typeface="+mj-lt"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</a:rPr>
                        <a:t>---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193" marR="2193" marT="2193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374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5E7504-067C-4634-BA2F-806FEA7BF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43769"/>
              </p:ext>
            </p:extLst>
          </p:nvPr>
        </p:nvGraphicFramePr>
        <p:xfrm>
          <a:off x="9367970" y="639756"/>
          <a:ext cx="2105789" cy="557848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26273">
                  <a:extLst>
                    <a:ext uri="{9D8B030D-6E8A-4147-A177-3AD203B41FA5}">
                      <a16:colId xmlns:a16="http://schemas.microsoft.com/office/drawing/2014/main" val="1608301056"/>
                    </a:ext>
                  </a:extLst>
                </a:gridCol>
                <a:gridCol w="596782">
                  <a:extLst>
                    <a:ext uri="{9D8B030D-6E8A-4147-A177-3AD203B41FA5}">
                      <a16:colId xmlns:a16="http://schemas.microsoft.com/office/drawing/2014/main" val="4014932695"/>
                    </a:ext>
                  </a:extLst>
                </a:gridCol>
                <a:gridCol w="332493">
                  <a:extLst>
                    <a:ext uri="{9D8B030D-6E8A-4147-A177-3AD203B41FA5}">
                      <a16:colId xmlns:a16="http://schemas.microsoft.com/office/drawing/2014/main" val="2195422367"/>
                    </a:ext>
                  </a:extLst>
                </a:gridCol>
                <a:gridCol w="323968">
                  <a:extLst>
                    <a:ext uri="{9D8B030D-6E8A-4147-A177-3AD203B41FA5}">
                      <a16:colId xmlns:a16="http://schemas.microsoft.com/office/drawing/2014/main" val="435912934"/>
                    </a:ext>
                  </a:extLst>
                </a:gridCol>
                <a:gridCol w="426273">
                  <a:extLst>
                    <a:ext uri="{9D8B030D-6E8A-4147-A177-3AD203B41FA5}">
                      <a16:colId xmlns:a16="http://schemas.microsoft.com/office/drawing/2014/main" val="1955955192"/>
                    </a:ext>
                  </a:extLst>
                </a:gridCol>
              </a:tblGrid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17:51:45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70704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17:51:55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66789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1056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671801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29118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752802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003461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17:52:55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490289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56841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180118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585044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265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840130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17:53:55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328031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6571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85655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75113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210209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89095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79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17:54:55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690545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38514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986457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36976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943894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57028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17:55:55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299922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805145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488134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72988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89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---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027503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17:56:45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65770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17:56:55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57075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17:57:05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699114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17:57:15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798251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17:57:25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0.1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824395"/>
                  </a:ext>
                </a:extLst>
              </a:tr>
              <a:tr h="1227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95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17:57:35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0.1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8" marR="2558" marT="2558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61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123259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851417" y="298336"/>
            <a:ext cx="8229600" cy="868363"/>
          </a:xfrm>
        </p:spPr>
        <p:txBody>
          <a:bodyPr/>
          <a:lstStyle/>
          <a:p>
            <a:r>
              <a:rPr lang="en-GB" sz="2000" dirty="0">
                <a:solidFill>
                  <a:srgbClr val="021E51"/>
                </a:solidFill>
              </a:rPr>
              <a:t>So how accurate are the readings?</a:t>
            </a:r>
            <a:endParaRPr lang="en-US" sz="2000" dirty="0">
              <a:solidFill>
                <a:srgbClr val="021E5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58140" y="1207776"/>
            <a:ext cx="8799616" cy="514856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Instrument manufacturers frequently state accuracy of +/- 5% of readings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NO</a:t>
            </a:r>
            <a:r>
              <a:rPr lang="en-GB" sz="1400" b="0" i="0" baseline="-25000" dirty="0">
                <a:solidFill>
                  <a:srgbClr val="021E51"/>
                </a:solidFill>
              </a:rPr>
              <a:t>2</a:t>
            </a:r>
            <a:r>
              <a:rPr lang="en-GB" sz="1400" b="0" i="0" dirty="0">
                <a:solidFill>
                  <a:srgbClr val="021E51"/>
                </a:solidFill>
              </a:rPr>
              <a:t> sensor measurement range is typically 0 – 20 ppm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If the instrument is set to display readings in ± 0.1 ppm increments: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From 0 – 2.0 ppm the accuracy is +/- 0.1 ppm, from 2.0 to 20 ppm the accuracy is +/- 5% of reading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If the instrument is set to display readings in ± 0.02 ppm increments: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sz="1400" b="0" i="0" dirty="0">
                <a:solidFill>
                  <a:srgbClr val="021E51"/>
                </a:solidFill>
              </a:rPr>
              <a:t>From 0 – 0.4 ppm the accuracy is +/- 0.02 ppm, from 0.4 to 20 ppm the accuracy is +/- 5% of reading</a:t>
            </a:r>
            <a:endParaRPr lang="en-US" sz="1400" b="0" i="0" u="none" strike="noStrike" baseline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baseline="0" dirty="0">
                <a:solidFill>
                  <a:srgbClr val="011E51"/>
                </a:solidFill>
              </a:rPr>
              <a:t>What about designs that digitally filter readings near zero?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baseline="0" dirty="0">
                <a:solidFill>
                  <a:srgbClr val="011E51"/>
                </a:solidFill>
              </a:rPr>
              <a:t>Some instruments have a “dead band” or digital filtering to reduce fluctuation in readings near zero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baseline="0" dirty="0">
                <a:solidFill>
                  <a:srgbClr val="011E51"/>
                </a:solidFill>
              </a:rPr>
              <a:t>Affects visible readings but not the time history calculations or logged Peak values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baseline="0" dirty="0">
                <a:solidFill>
                  <a:srgbClr val="011E51"/>
                </a:solidFill>
              </a:rPr>
              <a:t>Some designs introduce digital stickiness near zero, which decreases as measurement values rise, other designs use a dead-band that shows a reading of zero throughout the band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400" b="0" i="0" u="none" strike="noStrike" baseline="0" dirty="0">
                <a:solidFill>
                  <a:srgbClr val="011E51"/>
                </a:solidFill>
              </a:rPr>
              <a:t>For instance, if the instrument resolution is 0.1 ppm and has a dead-band of +/-0.2 ppm, (two steps away from zero) visible readings will show 0 ppm whenever the signal is within this band, and the first visible reading above zero would be 0.3 ppm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GB" sz="1400" b="0" i="0" dirty="0">
              <a:solidFill>
                <a:srgbClr val="021E5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GB" sz="14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GB" sz="1400" b="0" i="0" dirty="0">
              <a:solidFill>
                <a:srgbClr val="021E51"/>
              </a:solidFill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B0E049D-F3F9-4796-B6DD-F28A03671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85265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261216-7EE8-4C52-BD9F-6BCEB8557E9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85" y="791194"/>
            <a:ext cx="2700715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0744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>
            <a:extLst>
              <a:ext uri="{FF2B5EF4-FFF2-40B4-BE49-F238E27FC236}">
                <a16:creationId xmlns:a16="http://schemas.microsoft.com/office/drawing/2014/main" id="{F91FAB42-3F0E-4421-A897-84D67D124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65584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229" y="23444"/>
            <a:ext cx="5374940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How does the accuracy of the cal gas affect the accuracy of the readings?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917" y="1439362"/>
            <a:ext cx="6223779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Standard NO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r>
              <a:rPr lang="en-US" sz="1600" b="0" i="0" dirty="0">
                <a:solidFill>
                  <a:srgbClr val="021E51"/>
                </a:solidFill>
              </a:rPr>
              <a:t> </a:t>
            </a:r>
            <a:r>
              <a:rPr lang="en-US" sz="1600" b="0" i="0" dirty="0" err="1">
                <a:solidFill>
                  <a:srgbClr val="021E51"/>
                </a:solidFill>
              </a:rPr>
              <a:t>cal</a:t>
            </a:r>
            <a:r>
              <a:rPr lang="en-US" sz="1600" b="0" i="0" dirty="0">
                <a:solidFill>
                  <a:srgbClr val="021E51"/>
                </a:solidFill>
              </a:rPr>
              <a:t> gas with 10 ppm NO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r>
              <a:rPr lang="en-US" sz="1600" b="0" i="0" dirty="0">
                <a:solidFill>
                  <a:srgbClr val="021E51"/>
                </a:solidFill>
              </a:rPr>
              <a:t> is available  with ± 3% accuracy, 12-months shelf-life dating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Using ± 3% accuracy gas, when the resolution of the NO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r>
              <a:rPr lang="en-US" sz="1600" b="0" i="0" dirty="0">
                <a:solidFill>
                  <a:srgbClr val="021E51"/>
                </a:solidFill>
              </a:rPr>
              <a:t> sensor is 0.1 ppm, the new accuracy statement for the combined instrument and cal gas system becomes 0.1 ppm or ± 8% of reading, whichever is greater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So from 0 – 1.25 ppm the accuracy is ± 0.1 ppm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From 1.25 – 20.0 ppm the accuracy is ± 8% of reading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When the resolution of the NO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r>
              <a:rPr lang="en-US" sz="1600" b="0" i="0" dirty="0">
                <a:solidFill>
                  <a:srgbClr val="021E51"/>
                </a:solidFill>
              </a:rPr>
              <a:t> sensor is 0.02 ppm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From 0 – 0.25 ppm the accuracy is ± 0.02 ppm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From 0.25 – 20.0 ppm the accuracy is ± 8% of reading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sz="1600" b="0" i="0" dirty="0">
              <a:solidFill>
                <a:srgbClr val="021E5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6" r="8447"/>
          <a:stretch/>
        </p:blipFill>
        <p:spPr>
          <a:xfrm>
            <a:off x="7581166" y="683695"/>
            <a:ext cx="2599003" cy="518885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995747-8F84-4794-9CFC-21EA37B927F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86031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>
            <a:extLst>
              <a:ext uri="{FF2B5EF4-FFF2-40B4-BE49-F238E27FC236}">
                <a16:creationId xmlns:a16="http://schemas.microsoft.com/office/drawing/2014/main" id="{C3924DF7-10AE-419E-BB5A-6F3E8B7AB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65584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4" t="20524" r="13878" b="14459"/>
          <a:stretch/>
        </p:blipFill>
        <p:spPr bwMode="auto">
          <a:xfrm>
            <a:off x="3141601" y="786974"/>
            <a:ext cx="7530444" cy="5304905"/>
          </a:xfrm>
          <a:prstGeom prst="rect">
            <a:avLst/>
          </a:prstGeom>
          <a:solidFill>
            <a:srgbClr val="FFFFFF"/>
          </a:solidFill>
          <a:ln w="15875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3448" y="0"/>
            <a:ext cx="8229600" cy="868363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Combined effects of sensor and calibration gas accuracy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00741" y="2078850"/>
            <a:ext cx="13501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D62B3F-BCC4-4AF1-90C9-7E5B71D1AAD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26953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9FEE948E-872E-4B07-8F7E-B405A4D38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026508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30215-3B3D-4411-9084-09E2DE817071}"/>
              </a:ext>
            </a:extLst>
          </p:cNvPr>
          <p:cNvSpPr/>
          <p:nvPr/>
        </p:nvSpPr>
        <p:spPr>
          <a:xfrm>
            <a:off x="1" y="3962263"/>
            <a:ext cx="12191999" cy="296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012A0-D0F8-40F5-A821-AA195831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" y="630194"/>
            <a:ext cx="2780270" cy="1396314"/>
          </a:xfrm>
        </p:spPr>
        <p:txBody>
          <a:bodyPr/>
          <a:lstStyle/>
          <a:p>
            <a:r>
              <a:rPr lang="en-US" sz="1600" dirty="0">
                <a:solidFill>
                  <a:srgbClr val="021E51"/>
                </a:solidFill>
              </a:rPr>
              <a:t>Instrument</a:t>
            </a:r>
            <a:r>
              <a:rPr lang="en-US" sz="1600" dirty="0"/>
              <a:t> A: </a:t>
            </a:r>
            <a:br>
              <a:rPr lang="en-US" sz="1600" dirty="0"/>
            </a:br>
            <a:r>
              <a:rPr lang="en-US" sz="1600" dirty="0"/>
              <a:t>Single-sensor personal NO</a:t>
            </a:r>
            <a:r>
              <a:rPr lang="en-US" sz="1600" baseline="-25000" dirty="0"/>
              <a:t>2</a:t>
            </a:r>
            <a:r>
              <a:rPr lang="en-US" sz="1600" dirty="0"/>
              <a:t> datalogger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FA28E-1009-4756-A037-48A82ADF2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9" t="25495" r="26672" b="11531"/>
          <a:stretch/>
        </p:blipFill>
        <p:spPr>
          <a:xfrm>
            <a:off x="2883837" y="259490"/>
            <a:ext cx="9108397" cy="65367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9ECB04-E882-4256-9398-5E093E2E2024}"/>
              </a:ext>
            </a:extLst>
          </p:cNvPr>
          <p:cNvSpPr/>
          <p:nvPr/>
        </p:nvSpPr>
        <p:spPr>
          <a:xfrm>
            <a:off x="3960341" y="1167714"/>
            <a:ext cx="1037967" cy="32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3A02B8-7502-4978-BCFA-721164348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65" y="2376615"/>
            <a:ext cx="2684071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~ 6.4 hr.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Low alarm: 3.0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High alarm: 5.0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STEL: 1.0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TWA: 0.2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Peak reading during session: 2.4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6.39 hrs.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Datalogging interval: 10 sec.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average (TWA): 0.1 ppm</a:t>
            </a:r>
          </a:p>
        </p:txBody>
      </p:sp>
    </p:spTree>
    <p:extLst>
      <p:ext uri="{BB962C8B-B14F-4D97-AF65-F5344CB8AC3E}">
        <p14:creationId xmlns:p14="http://schemas.microsoft.com/office/powerpoint/2010/main" val="1108371747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>
            <a:extLst>
              <a:ext uri="{FF2B5EF4-FFF2-40B4-BE49-F238E27FC236}">
                <a16:creationId xmlns:a16="http://schemas.microsoft.com/office/drawing/2014/main" id="{F187310E-BFC8-4954-9787-B4DE49C31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804087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FCFB-3063-4905-AB8B-EE20700ED2C2}"/>
              </a:ext>
            </a:extLst>
          </p:cNvPr>
          <p:cNvSpPr/>
          <p:nvPr/>
        </p:nvSpPr>
        <p:spPr>
          <a:xfrm>
            <a:off x="1" y="2471351"/>
            <a:ext cx="12192000" cy="438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11618-98DF-4A7C-8E6F-7060BFE9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57" y="370704"/>
            <a:ext cx="2664940" cy="1433383"/>
          </a:xfrm>
        </p:spPr>
        <p:txBody>
          <a:bodyPr/>
          <a:lstStyle/>
          <a:p>
            <a:r>
              <a:rPr lang="en-US" sz="1600" dirty="0">
                <a:solidFill>
                  <a:srgbClr val="021E51"/>
                </a:solidFill>
              </a:rPr>
              <a:t>Instrument B: </a:t>
            </a:r>
            <a:br>
              <a:rPr lang="en-US" sz="1600" dirty="0">
                <a:solidFill>
                  <a:srgbClr val="021E51"/>
                </a:solidFill>
              </a:rPr>
            </a:br>
            <a:r>
              <a:rPr lang="en-US" sz="1600" dirty="0">
                <a:solidFill>
                  <a:srgbClr val="021E51"/>
                </a:solidFill>
              </a:rPr>
              <a:t>Multi-sensor instrument with O</a:t>
            </a:r>
            <a:r>
              <a:rPr lang="en-US" sz="1600" baseline="-25000" dirty="0">
                <a:solidFill>
                  <a:srgbClr val="021E51"/>
                </a:solidFill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, CO, H</a:t>
            </a:r>
            <a:r>
              <a:rPr lang="en-US" sz="1600" baseline="-25000" dirty="0">
                <a:solidFill>
                  <a:srgbClr val="021E51"/>
                </a:solidFill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S, NO</a:t>
            </a:r>
            <a:r>
              <a:rPr lang="en-US" sz="1600" b="1" i="0" u="none" strike="noStrike" baseline="-25000" dirty="0">
                <a:solidFill>
                  <a:srgbClr val="021E51"/>
                </a:solidFill>
                <a:effectLst/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 and SO</a:t>
            </a:r>
            <a:r>
              <a:rPr lang="en-US" sz="1600" b="1" i="0" u="none" strike="noStrike" baseline="-25000" dirty="0">
                <a:solidFill>
                  <a:srgbClr val="021E51"/>
                </a:solidFill>
                <a:effectLst/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 sensors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1D08A-7D96-4C84-8513-8FC986E62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57" y="1904928"/>
            <a:ext cx="2866052" cy="4176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6.39 hrs.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Datalogging interval: 10 sec.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Low alarm: 3.0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high alarm: 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STEL alarm: 1.0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alarm: 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actual: 0.2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Highest 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peak reading during session: 1.3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low alarm: 2.0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high alarm: 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STEL alarm: 0.25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TWA alarm: 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actual: 0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Highest 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peak reading during session: 0.5 ppm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021E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D3FEE-2825-460D-81F9-211FB50F1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2" t="25225" r="34476" b="11081"/>
          <a:stretch/>
        </p:blipFill>
        <p:spPr>
          <a:xfrm>
            <a:off x="3133109" y="242651"/>
            <a:ext cx="8857780" cy="630025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1E29AD-6F88-45CD-B0E7-9F16CB0AF711}"/>
              </a:ext>
            </a:extLst>
          </p:cNvPr>
          <p:cNvSpPr txBox="1"/>
          <p:nvPr/>
        </p:nvSpPr>
        <p:spPr>
          <a:xfrm>
            <a:off x="10865417" y="5261996"/>
            <a:ext cx="368640" cy="1412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-22.3%</a:t>
            </a:r>
          </a:p>
        </p:txBody>
      </p:sp>
    </p:spTree>
    <p:extLst>
      <p:ext uri="{BB962C8B-B14F-4D97-AF65-F5344CB8AC3E}">
        <p14:creationId xmlns:p14="http://schemas.microsoft.com/office/powerpoint/2010/main" val="1679826010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FEEC41CE-1B76-4497-BB58-3C0BF8185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933832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8E153-CFAC-4791-AD6B-E49BB47CD396}"/>
              </a:ext>
            </a:extLst>
          </p:cNvPr>
          <p:cNvSpPr/>
          <p:nvPr/>
        </p:nvSpPr>
        <p:spPr>
          <a:xfrm>
            <a:off x="-29291" y="2273641"/>
            <a:ext cx="11794524" cy="4584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E9E8-6C38-4A56-A0A9-2D3F67A0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335026"/>
            <a:ext cx="2362200" cy="1350277"/>
          </a:xfrm>
        </p:spPr>
        <p:txBody>
          <a:bodyPr/>
          <a:lstStyle/>
          <a:p>
            <a:r>
              <a:rPr lang="en-US" sz="1600" dirty="0"/>
              <a:t>Instrument B: </a:t>
            </a:r>
            <a:br>
              <a:rPr lang="en-US" sz="1600" dirty="0"/>
            </a:br>
            <a:r>
              <a:rPr lang="en-US" sz="1600" dirty="0"/>
              <a:t>Multi-sensor instrument with O</a:t>
            </a:r>
            <a:r>
              <a:rPr lang="en-US" sz="1600" baseline="-25000" dirty="0"/>
              <a:t>2</a:t>
            </a:r>
            <a:r>
              <a:rPr lang="en-US" sz="1600" dirty="0"/>
              <a:t>, CO, H</a:t>
            </a:r>
            <a:r>
              <a:rPr lang="en-US" sz="1600" baseline="-25000" dirty="0"/>
              <a:t>2</a:t>
            </a:r>
            <a:r>
              <a:rPr lang="en-US" sz="1600" dirty="0"/>
              <a:t>S, NO</a:t>
            </a:r>
            <a:r>
              <a:rPr lang="en-US" sz="1600" b="1" i="0" u="none" strike="noStrike" baseline="-25000" dirty="0">
                <a:effectLst/>
              </a:rPr>
              <a:t>2</a:t>
            </a:r>
            <a:r>
              <a:rPr lang="en-US" sz="1600" dirty="0"/>
              <a:t> and SO</a:t>
            </a:r>
            <a:r>
              <a:rPr lang="en-US" sz="1600" b="1" i="0" u="none" strike="noStrike" baseline="-25000" dirty="0">
                <a:effectLst/>
              </a:rPr>
              <a:t>2</a:t>
            </a:r>
            <a:r>
              <a:rPr lang="en-US" sz="1600" dirty="0"/>
              <a:t> sensors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205F0-FC2D-473A-927B-E265EAB8C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34" y="2273641"/>
            <a:ext cx="2526956" cy="434957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/>
              <a:t>SO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 has strong negative interference to NO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 of about -0.6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/>
              <a:t>Response of NO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 and SO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 sensors mirror each other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/>
              <a:t>H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S readings not affected by NO</a:t>
            </a:r>
            <a:r>
              <a:rPr lang="en-US" sz="1400" b="0" i="0" baseline="-25000" dirty="0"/>
              <a:t>2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/>
              <a:t>Negative H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S readings probably due to sensor needing fresh air adjustment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/>
              <a:t>True H</a:t>
            </a:r>
            <a:r>
              <a:rPr lang="en-US" sz="1400" b="0" i="0" baseline="-25000" dirty="0"/>
              <a:t>2</a:t>
            </a:r>
            <a:r>
              <a:rPr lang="en-US" sz="1400" b="0" i="0" dirty="0"/>
              <a:t>S concentration probably about 0.4 ppm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1A240-48F9-4077-8376-3394F7BB5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64" t="34226" r="37005" b="23853"/>
          <a:stretch/>
        </p:blipFill>
        <p:spPr>
          <a:xfrm>
            <a:off x="3026807" y="335026"/>
            <a:ext cx="8831913" cy="60486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30A24-5A6A-408B-A528-0C0169039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73" t="65676" r="22061" b="26756"/>
          <a:stretch/>
        </p:blipFill>
        <p:spPr>
          <a:xfrm>
            <a:off x="6925961" y="4090087"/>
            <a:ext cx="2062691" cy="101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1802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>
            <a:extLst>
              <a:ext uri="{FF2B5EF4-FFF2-40B4-BE49-F238E27FC236}">
                <a16:creationId xmlns:a16="http://schemas.microsoft.com/office/drawing/2014/main" id="{6EBDED94-935D-4B9D-929B-75D330FD5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613199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61952-E9FA-475B-86AC-62CEBEC9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547999"/>
            <a:ext cx="2550362" cy="868363"/>
          </a:xfrm>
        </p:spPr>
        <p:txBody>
          <a:bodyPr/>
          <a:lstStyle/>
          <a:p>
            <a:r>
              <a:rPr lang="en-US" sz="1600" dirty="0"/>
              <a:t>Instrument B: </a:t>
            </a:r>
            <a:br>
              <a:rPr lang="en-US" sz="1600" dirty="0"/>
            </a:br>
            <a:r>
              <a:rPr lang="en-US" sz="1600" dirty="0"/>
              <a:t>Multi-sensor instrument with O</a:t>
            </a:r>
            <a:r>
              <a:rPr lang="en-US" sz="1600" baseline="-25000" dirty="0"/>
              <a:t>2</a:t>
            </a:r>
            <a:r>
              <a:rPr lang="en-US" sz="1600" dirty="0"/>
              <a:t>, CO, H</a:t>
            </a:r>
            <a:r>
              <a:rPr lang="en-US" sz="1600" baseline="-25000" dirty="0"/>
              <a:t>2</a:t>
            </a:r>
            <a:r>
              <a:rPr lang="en-US" sz="1600" dirty="0"/>
              <a:t>S, NO</a:t>
            </a:r>
            <a:r>
              <a:rPr lang="en-US" sz="1600" b="1" i="0" u="none" strike="noStrike" baseline="-25000" dirty="0">
                <a:effectLst/>
              </a:rPr>
              <a:t>2</a:t>
            </a:r>
            <a:r>
              <a:rPr lang="en-US" sz="1600" dirty="0"/>
              <a:t> and SO</a:t>
            </a:r>
            <a:r>
              <a:rPr lang="en-US" sz="1600" b="1" i="0" u="none" strike="noStrike" baseline="-25000" dirty="0">
                <a:effectLst/>
              </a:rPr>
              <a:t>2</a:t>
            </a:r>
            <a:r>
              <a:rPr lang="en-US" sz="1600" dirty="0"/>
              <a:t> sensors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4D9E4-3716-42B8-83D4-65BC69EBC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32" y="1870586"/>
            <a:ext cx="2670979" cy="42187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400" b="0" dirty="0"/>
              <a:t>Chart shows results</a:t>
            </a:r>
            <a:r>
              <a:rPr lang="en-US" sz="1400" b="0" baseline="0" dirty="0"/>
              <a:t> for SO</a:t>
            </a:r>
            <a:r>
              <a:rPr lang="en-US" sz="1400" b="0" baseline="-25000" dirty="0">
                <a:effectLst/>
              </a:rPr>
              <a:t>2</a:t>
            </a:r>
            <a:r>
              <a:rPr lang="en-US" sz="1400" b="0" baseline="0" dirty="0"/>
              <a:t> only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400" b="0" baseline="0" dirty="0"/>
              <a:t>SO</a:t>
            </a:r>
            <a:r>
              <a:rPr lang="en-US" sz="1400" b="0" baseline="-25000" dirty="0"/>
              <a:t>2</a:t>
            </a:r>
            <a:r>
              <a:rPr lang="en-US" sz="1400" b="0" baseline="0" dirty="0"/>
              <a:t> readings were negative for most of session because of presence of NO</a:t>
            </a:r>
            <a:r>
              <a:rPr lang="en-US" sz="1400" b="0" baseline="-25000" dirty="0"/>
              <a:t>2</a:t>
            </a:r>
            <a:r>
              <a:rPr lang="en-US" sz="1400" b="0" baseline="0" dirty="0"/>
              <a:t> gas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400" b="0" baseline="0" dirty="0"/>
              <a:t>The SO</a:t>
            </a:r>
            <a:r>
              <a:rPr lang="en-US" sz="1400" b="0" baseline="-25000" dirty="0"/>
              <a:t>2</a:t>
            </a:r>
            <a:r>
              <a:rPr lang="en-US" sz="1400" b="0" baseline="0" dirty="0"/>
              <a:t> sensor (along with the other sensors) was zero adjusted three times at 22:00, 22:09 and 22:17 in the probable presence of about 0.5 ppm SO</a:t>
            </a:r>
            <a:r>
              <a:rPr lang="en-US" sz="1400" b="0" baseline="-25000" dirty="0"/>
              <a:t>2</a:t>
            </a:r>
            <a:r>
              <a:rPr lang="en-US" sz="1400" b="0" baseline="0" dirty="0"/>
              <a:t> gas.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768C-552C-4224-825B-38EDAD56F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MAY 24-26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DALLAS, TX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</a:t>
            </a:r>
            <a:fld id="{9148E7FF-204B-45DA-802A-C5B7169FA5A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96D977-0922-4A7A-B992-50D6194EC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10" t="33074" r="31039" b="16537"/>
          <a:stretch/>
        </p:blipFill>
        <p:spPr>
          <a:xfrm>
            <a:off x="3826858" y="323362"/>
            <a:ext cx="8005047" cy="576601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952466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9F0E801E-45E1-4E33-8F86-68735AD74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026508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30215-3B3D-4411-9084-09E2DE817071}"/>
              </a:ext>
            </a:extLst>
          </p:cNvPr>
          <p:cNvSpPr/>
          <p:nvPr/>
        </p:nvSpPr>
        <p:spPr>
          <a:xfrm>
            <a:off x="1" y="4318690"/>
            <a:ext cx="12191999" cy="260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012A0-D0F8-40F5-A821-AA195831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630194"/>
            <a:ext cx="2780270" cy="1396314"/>
          </a:xfrm>
        </p:spPr>
        <p:txBody>
          <a:bodyPr/>
          <a:lstStyle/>
          <a:p>
            <a:r>
              <a:rPr lang="en-US" sz="1600" dirty="0">
                <a:solidFill>
                  <a:srgbClr val="021E51"/>
                </a:solidFill>
              </a:rPr>
              <a:t>Instrument B: </a:t>
            </a:r>
            <a:br>
              <a:rPr lang="en-US" sz="1600" dirty="0">
                <a:solidFill>
                  <a:srgbClr val="021E51"/>
                </a:solidFill>
              </a:rPr>
            </a:br>
            <a:r>
              <a:rPr lang="en-US" sz="1600" dirty="0">
                <a:solidFill>
                  <a:srgbClr val="021E51"/>
                </a:solidFill>
              </a:rPr>
              <a:t>Multi-sensor instrument with </a:t>
            </a:r>
            <a:r>
              <a:rPr lang="en-US" sz="1600" dirty="0" err="1">
                <a:solidFill>
                  <a:srgbClr val="021E51"/>
                </a:solidFill>
              </a:rPr>
              <a:t>with</a:t>
            </a:r>
            <a:r>
              <a:rPr lang="en-US" sz="1600" dirty="0">
                <a:solidFill>
                  <a:srgbClr val="021E51"/>
                </a:solidFill>
              </a:rPr>
              <a:t> O2, CO, H</a:t>
            </a:r>
            <a:r>
              <a:rPr lang="en-US" sz="1600" baseline="-25000" dirty="0">
                <a:solidFill>
                  <a:srgbClr val="021E51"/>
                </a:solidFill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S, NO</a:t>
            </a:r>
            <a:r>
              <a:rPr lang="en-US" sz="1600" b="1" i="0" u="none" strike="noStrike" baseline="-25000" dirty="0">
                <a:solidFill>
                  <a:srgbClr val="021E51"/>
                </a:solidFill>
                <a:effectLst/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 and SO</a:t>
            </a:r>
            <a:r>
              <a:rPr lang="en-US" sz="1600" b="1" i="0" u="none" strike="noStrike" baseline="-25000" dirty="0">
                <a:solidFill>
                  <a:srgbClr val="021E51"/>
                </a:solidFill>
                <a:effectLst/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 sensors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9ECB04-E882-4256-9398-5E093E2E2024}"/>
              </a:ext>
            </a:extLst>
          </p:cNvPr>
          <p:cNvSpPr/>
          <p:nvPr/>
        </p:nvSpPr>
        <p:spPr>
          <a:xfrm>
            <a:off x="3960341" y="1167714"/>
            <a:ext cx="1037967" cy="32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3A02B8-7502-4978-BCFA-721164348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3" y="2312798"/>
            <a:ext cx="2780269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results (actual logged, STEL and TWA)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Low alarm: 3.0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High alarm: 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STEL alarm: 1.0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alarm: 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(projected): 0.2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Peak reading during session: 2.4 ppm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6.39 hrs.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average: 0.1 ppm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EE255-46BD-4CDC-B2F6-26B414194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3783" r="26925" b="11532"/>
          <a:stretch/>
        </p:blipFill>
        <p:spPr>
          <a:xfrm>
            <a:off x="3373395" y="302740"/>
            <a:ext cx="8495270" cy="64296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124815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DDF05D0D-6BB7-49A5-AD23-0D39DD7E3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921476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F7D34-CEE8-4DDB-8BA5-317867FBD4BA}"/>
              </a:ext>
            </a:extLst>
          </p:cNvPr>
          <p:cNvSpPr/>
          <p:nvPr/>
        </p:nvSpPr>
        <p:spPr>
          <a:xfrm>
            <a:off x="0" y="32004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F6CEA-6E7F-4928-AF17-0628947F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89" y="461319"/>
            <a:ext cx="2535195" cy="1668161"/>
          </a:xfrm>
        </p:spPr>
        <p:txBody>
          <a:bodyPr/>
          <a:lstStyle/>
          <a:p>
            <a:r>
              <a:rPr lang="en-US" sz="1600" dirty="0">
                <a:solidFill>
                  <a:srgbClr val="021E51"/>
                </a:solidFill>
              </a:rPr>
              <a:t>Instrument C: </a:t>
            </a:r>
            <a:br>
              <a:rPr lang="en-US" sz="1600" dirty="0">
                <a:solidFill>
                  <a:srgbClr val="021E51"/>
                </a:solidFill>
              </a:rPr>
            </a:br>
            <a:r>
              <a:rPr lang="en-US" sz="1600" dirty="0">
                <a:solidFill>
                  <a:srgbClr val="021E51"/>
                </a:solidFill>
              </a:rPr>
              <a:t>Single-sensor personal NO</a:t>
            </a:r>
            <a:r>
              <a:rPr lang="en-US" sz="1600" baseline="-25000" dirty="0">
                <a:solidFill>
                  <a:srgbClr val="021E51"/>
                </a:solidFill>
              </a:rPr>
              <a:t>2</a:t>
            </a:r>
            <a:r>
              <a:rPr lang="en-US" sz="1600" dirty="0">
                <a:solidFill>
                  <a:srgbClr val="021E51"/>
                </a:solidFill>
              </a:rPr>
              <a:t> datalogger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30DA9-B552-4FAF-AD14-FD8528E46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34" t="24044" r="35505" b="10531"/>
          <a:stretch/>
        </p:blipFill>
        <p:spPr>
          <a:xfrm>
            <a:off x="3511684" y="251512"/>
            <a:ext cx="8369337" cy="6227108"/>
          </a:xfr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8BFD71-4358-43A1-A153-128FECD6CD5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0977" y="2071136"/>
            <a:ext cx="3200707" cy="3583459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4 hours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Datalogging interval: 10 sec.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Low alarm: 5.0 ppm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High alarm: 6.0 ppm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STEL alarm: 1.0 ppm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TWA alarm: 0.4 ppm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Peak reading during session: 5.2 ppm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duration: </a:t>
            </a:r>
            <a:r>
              <a:rPr lang="en-US" sz="1400" b="0" i="0" dirty="0">
                <a:solidFill>
                  <a:srgbClr val="021E51"/>
                </a:solidFill>
                <a:cs typeface="Calibri" panose="020F0502020204030204" pitchFamily="34" charset="0"/>
              </a:rPr>
              <a:t>~</a:t>
            </a:r>
            <a:r>
              <a:rPr lang="en-US" sz="1400" b="0" i="0" dirty="0">
                <a:solidFill>
                  <a:srgbClr val="021E51"/>
                </a:solidFill>
              </a:rPr>
              <a:t>4 hrs.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Session average (TWA): 0.2 ppm</a:t>
            </a:r>
            <a:br>
              <a:rPr lang="en-US" sz="1400" b="0" i="0" dirty="0">
                <a:solidFill>
                  <a:srgbClr val="021E51"/>
                </a:solidFill>
              </a:rPr>
            </a:br>
            <a:endParaRPr lang="en-US" sz="1400" b="0" i="0" dirty="0">
              <a:solidFill>
                <a:srgbClr val="021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522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0515" y="368661"/>
            <a:ext cx="3588240" cy="1143001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021E51"/>
                </a:solidFill>
              </a:rPr>
              <a:t>Substance-specific electrochemical  sensors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284539" y="2819400"/>
            <a:ext cx="682879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   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5560" y="1673806"/>
            <a:ext cx="3015336" cy="3645405"/>
          </a:xfrm>
          <a:noFill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Gas diffusing into sensor reacts at surface of the sensing  electrode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Sensing electrode made to catalyze a specific reaction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700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Use of selective external filters further limits cross sensitivity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369470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35" y="188641"/>
            <a:ext cx="4953240" cy="5344919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9851" b="26296"/>
          <a:stretch/>
        </p:blipFill>
        <p:spPr>
          <a:xfrm>
            <a:off x="1685510" y="4914166"/>
            <a:ext cx="6588894" cy="156908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1B84A0-85CB-4A4E-8BF1-C85AEDB4376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14535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B445-88C1-4D36-83DC-F79195C8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16" y="420129"/>
            <a:ext cx="10210975" cy="584159"/>
          </a:xfrm>
        </p:spPr>
        <p:txBody>
          <a:bodyPr/>
          <a:lstStyle/>
          <a:p>
            <a:r>
              <a:rPr lang="en-US" sz="2000" dirty="0">
                <a:solidFill>
                  <a:srgbClr val="021E51"/>
                </a:solidFill>
              </a:rPr>
              <a:t>Important problem: Instrument NO</a:t>
            </a:r>
            <a:r>
              <a:rPr lang="en-US" sz="2000" baseline="-25000" dirty="0">
                <a:solidFill>
                  <a:srgbClr val="021E51"/>
                </a:solidFill>
              </a:rPr>
              <a:t>2</a:t>
            </a:r>
            <a:r>
              <a:rPr lang="en-US" sz="2000" dirty="0">
                <a:solidFill>
                  <a:srgbClr val="021E51"/>
                </a:solidFill>
              </a:rPr>
              <a:t> alarms inconsistent!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065B50-41AB-4373-849F-9CCB6C102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555617"/>
              </p:ext>
            </p:extLst>
          </p:nvPr>
        </p:nvGraphicFramePr>
        <p:xfrm>
          <a:off x="1711410" y="1308147"/>
          <a:ext cx="8769180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5509">
                  <a:extLst>
                    <a:ext uri="{9D8B030D-6E8A-4147-A177-3AD203B41FA5}">
                      <a16:colId xmlns:a16="http://schemas.microsoft.com/office/drawing/2014/main" val="1295769204"/>
                    </a:ext>
                  </a:extLst>
                </a:gridCol>
                <a:gridCol w="1538416">
                  <a:extLst>
                    <a:ext uri="{9D8B030D-6E8A-4147-A177-3AD203B41FA5}">
                      <a16:colId xmlns:a16="http://schemas.microsoft.com/office/drawing/2014/main" val="2051350852"/>
                    </a:ext>
                  </a:extLst>
                </a:gridCol>
                <a:gridCol w="1200665">
                  <a:extLst>
                    <a:ext uri="{9D8B030D-6E8A-4147-A177-3AD203B41FA5}">
                      <a16:colId xmlns:a16="http://schemas.microsoft.com/office/drawing/2014/main" val="2246378186"/>
                    </a:ext>
                  </a:extLst>
                </a:gridCol>
                <a:gridCol w="1461530">
                  <a:extLst>
                    <a:ext uri="{9D8B030D-6E8A-4147-A177-3AD203B41FA5}">
                      <a16:colId xmlns:a16="http://schemas.microsoft.com/office/drawing/2014/main" val="7452813"/>
                    </a:ext>
                  </a:extLst>
                </a:gridCol>
                <a:gridCol w="1461530">
                  <a:extLst>
                    <a:ext uri="{9D8B030D-6E8A-4147-A177-3AD203B41FA5}">
                      <a16:colId xmlns:a16="http://schemas.microsoft.com/office/drawing/2014/main" val="2133897252"/>
                    </a:ext>
                  </a:extLst>
                </a:gridCol>
                <a:gridCol w="1461530">
                  <a:extLst>
                    <a:ext uri="{9D8B030D-6E8A-4147-A177-3AD203B41FA5}">
                      <a16:colId xmlns:a16="http://schemas.microsoft.com/office/drawing/2014/main" val="1249199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71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849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26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 ppm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93259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2EB9C-3A82-408D-951A-55A56D645E7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94950" y="3225114"/>
            <a:ext cx="7304904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When you have more than one type of instrument in service: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alarms match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datalogger settings match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you understand differences in the way the instruments record information and calculate alarms</a:t>
            </a:r>
            <a:br>
              <a:rPr lang="en-US" sz="1600" b="0" i="0" dirty="0">
                <a:solidFill>
                  <a:srgbClr val="021E51"/>
                </a:solidFill>
              </a:rPr>
            </a:br>
            <a:endParaRPr lang="en-US" sz="1600" b="0" i="0" dirty="0">
              <a:solidFill>
                <a:srgbClr val="021E5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A46C-793D-4D55-B1D4-5A2AA681827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00509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8107-FA99-4EA1-A404-5D125EE84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7" y="197709"/>
            <a:ext cx="10350843" cy="868363"/>
          </a:xfrm>
        </p:spPr>
        <p:txBody>
          <a:bodyPr/>
          <a:lstStyle/>
          <a:p>
            <a:r>
              <a:rPr lang="en-US" dirty="0">
                <a:solidFill>
                  <a:srgbClr val="021E5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4EEC1-0E51-4284-8A1E-65DB2499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17" y="1161535"/>
            <a:ext cx="9380838" cy="412642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Define the objectives behind the use of your real time instruments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Instrument capabilities need to match requirements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Instrument settings need to match objectives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you have sufficient resolution and accuracy 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you understand interfering analytes and the effects of ambient conditions on readings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Datalogging record needs to support objectives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Study the manual! 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Download results and determine whether you understand how the instrument records information, and calculates alarms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Make sure users are trained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Fresh air adjust before each day’s use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Test and calibrate according to statutory and manufacturer requirements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Surveil to make sure settings are correct and that users follow proper procedures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Document!</a:t>
            </a:r>
          </a:p>
          <a:p>
            <a:pPr marL="457200" lvl="1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b="0" i="0" dirty="0">
              <a:solidFill>
                <a:srgbClr val="021E51"/>
              </a:solidFill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1600" b="0" i="0" dirty="0">
              <a:solidFill>
                <a:srgbClr val="021E51"/>
              </a:solidFill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36EDDAF1-9CB6-4A34-ABDD-5CDF3CADA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73397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4E602B-5238-46B5-92E9-11053D6662E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82568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C50E-1E00-444A-A194-FFD636226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0D13D-E3BF-4549-85B3-850071C18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Henderson</a:t>
            </a:r>
          </a:p>
          <a:p>
            <a:r>
              <a:rPr lang="en-US" dirty="0"/>
              <a:t>bhenderson@gfg-inc.com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DD62A-E4A6-4839-9DC7-B3370D41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MAY 24-26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DALLAS, TX  </a:t>
            </a:r>
            <a:r>
              <a:rPr lang="en-US">
                <a:solidFill>
                  <a:srgbClr val="CCCC00"/>
                </a:solidFill>
              </a:rPr>
              <a:t>|</a:t>
            </a:r>
            <a:r>
              <a:rPr lang="en-US"/>
              <a:t>  </a:t>
            </a:r>
            <a:fld id="{9148E7FF-204B-45DA-802A-C5B7169FA5A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7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46050" y="228600"/>
            <a:ext cx="3659988" cy="4572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>
                <a:solidFill>
                  <a:srgbClr val="021E51"/>
                </a:solidFill>
              </a:rPr>
              <a:t>Typical Electrochemical Detection Mechanism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438400" y="908721"/>
            <a:ext cx="74803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H</a:t>
            </a:r>
            <a:r>
              <a:rPr lang="en-US" sz="1600" b="0" i="0" baseline="-25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S Sensor: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	Hydrogen sulfide is oxidized at the sensing electrode: 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S  +  4H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O                 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SO</a:t>
            </a:r>
            <a:r>
              <a:rPr lang="en-US" sz="1600" b="0" i="0" baseline="-25000" dirty="0">
                <a:solidFill>
                  <a:srgbClr val="021E51"/>
                </a:solidFill>
                <a:latin typeface="Arial"/>
              </a:rPr>
              <a:t>4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+  8H</a:t>
            </a:r>
            <a:r>
              <a:rPr lang="en-US" sz="1600" b="0" i="0" baseline="19000" dirty="0">
                <a:solidFill>
                  <a:srgbClr val="021E51"/>
                </a:solidFill>
                <a:latin typeface="Arial"/>
              </a:rPr>
              <a:t>+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 +  8e-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   The counter electrode acts to balance out the reaction at the sensing electrode by reducing oxygen present in the air to water: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2O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 +  8H</a:t>
            </a:r>
            <a:r>
              <a:rPr lang="en-US" sz="1600" b="0" i="0" baseline="19000" dirty="0">
                <a:solidFill>
                  <a:srgbClr val="021E51"/>
                </a:solidFill>
                <a:latin typeface="Arial"/>
              </a:rPr>
              <a:t>+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+  8e-                 4H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O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spcAft>
                <a:spcPct val="5500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And the overall reaction is: 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S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 + 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2O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                 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H</a:t>
            </a:r>
            <a:r>
              <a:rPr lang="en-US" sz="1600" b="0" i="0" baseline="-19000" dirty="0">
                <a:solidFill>
                  <a:srgbClr val="021E51"/>
                </a:solidFill>
                <a:latin typeface="Arial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</a:rPr>
              <a:t> SO</a:t>
            </a:r>
            <a:r>
              <a:rPr lang="en-US" sz="1600" b="0" i="0" baseline="-25000" dirty="0">
                <a:solidFill>
                  <a:srgbClr val="021E51"/>
                </a:solidFill>
                <a:latin typeface="Arial"/>
              </a:rPr>
              <a:t>4</a:t>
            </a:r>
          </a:p>
          <a:p>
            <a:pPr algn="ctr" eaLnBrk="1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0" i="0" dirty="0">
                <a:solidFill>
                  <a:srgbClr val="021E51"/>
                </a:solidFill>
                <a:latin typeface="Arial"/>
              </a:rPr>
              <a:t>City Technology 4HS Signal Output: 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0.7 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  <a:sym typeface="Symbol" pitchFamily="18" charset="2"/>
              </a:rPr>
              <a:t>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 A / ppm H</a:t>
            </a:r>
            <a:r>
              <a:rPr lang="en-US" sz="1600" b="0" i="0" baseline="-25000" dirty="0">
                <a:solidFill>
                  <a:srgbClr val="021E51"/>
                </a:solidFill>
                <a:latin typeface="Arial"/>
                <a:cs typeface="Arial" charset="0"/>
              </a:rPr>
              <a:t>2</a:t>
            </a:r>
            <a:r>
              <a:rPr lang="en-US" sz="1600" b="0" i="0" dirty="0">
                <a:solidFill>
                  <a:srgbClr val="021E51"/>
                </a:solidFill>
                <a:latin typeface="Arial"/>
                <a:cs typeface="Arial" charset="0"/>
              </a:rPr>
              <a:t>S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5420925" y="1737175"/>
            <a:ext cx="762000" cy="0"/>
          </a:xfrm>
          <a:prstGeom prst="line">
            <a:avLst/>
          </a:prstGeom>
          <a:noFill/>
          <a:ln w="31750">
            <a:solidFill>
              <a:srgbClr val="021E5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6321025" y="2592270"/>
            <a:ext cx="762000" cy="0"/>
          </a:xfrm>
          <a:prstGeom prst="line">
            <a:avLst/>
          </a:prstGeom>
          <a:noFill/>
          <a:ln w="31750">
            <a:solidFill>
              <a:srgbClr val="021E5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7266130" y="2964091"/>
            <a:ext cx="762000" cy="0"/>
          </a:xfrm>
          <a:prstGeom prst="line">
            <a:avLst/>
          </a:prstGeom>
          <a:noFill/>
          <a:ln w="31750">
            <a:solidFill>
              <a:srgbClr val="021E5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7003" b="299"/>
          <a:stretch/>
        </p:blipFill>
        <p:spPr>
          <a:xfrm>
            <a:off x="7014610" y="3699031"/>
            <a:ext cx="3060340" cy="2420865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r="19288"/>
          <a:stretch/>
        </p:blipFill>
        <p:spPr>
          <a:xfrm rot="8102073">
            <a:off x="4550492" y="3585191"/>
            <a:ext cx="3480655" cy="2873150"/>
          </a:xfrm>
          <a:prstGeom prst="rect">
            <a:avLst/>
          </a:prstGeom>
          <a:ln w="0">
            <a:noFill/>
          </a:ln>
        </p:spPr>
      </p:pic>
      <p:sp>
        <p:nvSpPr>
          <p:cNvPr id="16" name="Line 4">
            <a:extLst>
              <a:ext uri="{FF2B5EF4-FFF2-40B4-BE49-F238E27FC236}">
                <a16:creationId xmlns:a16="http://schemas.microsoft.com/office/drawing/2014/main" id="{EA29E286-D617-4A43-9E0D-64E4E32CF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6" y="831951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46B279-E5AD-4E37-8F86-80B277CFA8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3094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-14005"/>
            <a:ext cx="8229600" cy="868363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>
                <a:solidFill>
                  <a:srgbClr val="021E51"/>
                </a:solidFill>
              </a:rPr>
              <a:t>Electrochemical Sensor Performance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277" r="20833" b="12500"/>
          <a:stretch>
            <a:fillRect/>
          </a:stretch>
        </p:blipFill>
        <p:spPr bwMode="auto">
          <a:xfrm>
            <a:off x="2532631" y="689217"/>
            <a:ext cx="7126738" cy="553165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8C80CCFB-9098-4901-9EDE-00A2C97645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1" y="1369468"/>
            <a:ext cx="2471351" cy="1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F736812B-3F74-405B-A243-775527046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0650" y="1369468"/>
            <a:ext cx="2471350" cy="1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D85B15-44F9-4660-A71B-4D9B6999C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007" y="6262660"/>
            <a:ext cx="3810000" cy="44767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839805-0041-438B-9E0E-B3DC640B3B3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3587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D2165596-BDF9-4D35-86FE-5306399DA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06" y="1406541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5730" y="143635"/>
            <a:ext cx="6300700" cy="360040"/>
          </a:xfrm>
        </p:spPr>
        <p:txBody>
          <a:bodyPr/>
          <a:lstStyle/>
          <a:p>
            <a:pPr eaLnBrk="1" hangingPunct="1">
              <a:spcAft>
                <a:spcPct val="65000"/>
              </a:spcAft>
            </a:pPr>
            <a:r>
              <a:rPr lang="en-US" sz="2000" dirty="0">
                <a:solidFill>
                  <a:srgbClr val="021E51"/>
                </a:solidFill>
              </a:rPr>
              <a:t>Effects of humidity on EC sensors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780" y="4852908"/>
            <a:ext cx="8820980" cy="157679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Sudden changes in humidity can cause "transients" in readings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Sensor generally stabilizes rapidly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Avoid breathing into sensor or touching with sweaty hand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93007" y="679680"/>
            <a:ext cx="7828418" cy="4009460"/>
            <a:chOff x="569007" y="679680"/>
            <a:chExt cx="7828418" cy="4009460"/>
          </a:xfrm>
        </p:grpSpPr>
        <p:sp>
          <p:nvSpPr>
            <p:cNvPr id="2" name="Rectangle 1"/>
            <p:cNvSpPr/>
            <p:nvPr/>
          </p:nvSpPr>
          <p:spPr>
            <a:xfrm>
              <a:off x="569007" y="679680"/>
              <a:ext cx="7828418" cy="40094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>
              <a:outerShdw blurRad="50800" dist="50800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597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4" t="30150" r="11143" b="9270"/>
            <a:stretch/>
          </p:blipFill>
          <p:spPr bwMode="auto">
            <a:xfrm>
              <a:off x="665400" y="1043735"/>
              <a:ext cx="7653500" cy="353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98841" y="773705"/>
              <a:ext cx="7568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Response of NO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 sensor output as function of humidity</a:t>
              </a: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827EA2-13C5-44E8-AF99-53BCF109294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9166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8B28E16A-A61E-4C38-90A0-F25556E7B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79" y="1523929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901" y="416331"/>
            <a:ext cx="2698906" cy="1263650"/>
          </a:xfrm>
        </p:spPr>
        <p:txBody>
          <a:bodyPr/>
          <a:lstStyle/>
          <a:p>
            <a:pPr algn="l" eaLnBrk="1" hangingPunct="1">
              <a:spcAft>
                <a:spcPct val="65000"/>
              </a:spcAft>
            </a:pPr>
            <a:r>
              <a:rPr lang="en-US" sz="2000" dirty="0">
                <a:solidFill>
                  <a:srgbClr val="021E51"/>
                </a:solidFill>
              </a:rPr>
              <a:t>Signal to noise ratio of  EC sensors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310" y="1679981"/>
            <a:ext cx="3947497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Electrochemical </a:t>
            </a:r>
            <a:r>
              <a:rPr lang="en-US" sz="1400" b="0" i="0" dirty="0" err="1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amperometric</a:t>
            </a: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gas sensors have a background current in addition to the current from the oxidation or reduction of the gas to be detected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background current is commonly referred to as zero current or “noise”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Noise is random (stochastic) fluctuation of the electrical signal around a central value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Noise is measured by the Root-Mean-Square (RMS) value of the fluctuations over time.</a:t>
            </a:r>
            <a:endParaRPr lang="en-US" sz="1400" b="0" i="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02060"/>
                </a:solidFill>
                <a:effectLst/>
              </a:rPr>
              <a:t>The SNR is defined as the average over time of the peak signal divided </a:t>
            </a:r>
            <a:r>
              <a:rPr lang="en-US" sz="1400" b="0" i="0" dirty="0">
                <a:solidFill>
                  <a:srgbClr val="002060"/>
                </a:solidFill>
              </a:rPr>
              <a:t>by the R</a:t>
            </a:r>
            <a:r>
              <a:rPr lang="en-US" sz="1400" b="0" i="0" dirty="0">
                <a:solidFill>
                  <a:srgbClr val="002060"/>
                </a:solidFill>
                <a:effectLst/>
              </a:rPr>
              <a:t>MS noise.</a:t>
            </a:r>
            <a:endParaRPr lang="en-US" sz="1400" b="0" i="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When significant, can interfere with measurements at low gas concentrations.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55127" y="548682"/>
            <a:ext cx="6991115" cy="4415189"/>
            <a:chOff x="2951820" y="548680"/>
            <a:chExt cx="5850650" cy="3285365"/>
          </a:xfrm>
        </p:grpSpPr>
        <p:sp>
          <p:nvSpPr>
            <p:cNvPr id="71686" name="Rectangle 6"/>
            <p:cNvSpPr>
              <a:spLocks noChangeArrowheads="1"/>
            </p:cNvSpPr>
            <p:nvPr/>
          </p:nvSpPr>
          <p:spPr bwMode="auto">
            <a:xfrm>
              <a:off x="2951820" y="548680"/>
              <a:ext cx="5850650" cy="3285365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0070C0"/>
              </a:solidFill>
              <a:miter lim="800000"/>
              <a:headEnd/>
              <a:tailEnd/>
            </a:ln>
            <a:effectLst>
              <a:outerShdw dist="101600" dir="2700000" algn="ctr" rotWithShape="0">
                <a:schemeClr val="tx1">
                  <a:lumMod val="50000"/>
                  <a:lumOff val="50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168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4" t="42050" r="26663" b="14241"/>
            <a:stretch>
              <a:fillRect/>
            </a:stretch>
          </p:blipFill>
          <p:spPr bwMode="auto">
            <a:xfrm>
              <a:off x="2968574" y="553209"/>
              <a:ext cx="5833895" cy="326632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50800" dir="5400000" algn="ctr" rotWithShape="0">
                <a:schemeClr val="tx1">
                  <a:lumMod val="50000"/>
                  <a:lumOff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B36BE2-11FE-4B48-B801-456C2BE148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4303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8B28E16A-A61E-4C38-90A0-F25556E7B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79" y="1523929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048" y="416331"/>
            <a:ext cx="4972952" cy="1263650"/>
          </a:xfrm>
        </p:spPr>
        <p:txBody>
          <a:bodyPr/>
          <a:lstStyle/>
          <a:p>
            <a:pPr eaLnBrk="1" hangingPunct="1">
              <a:spcAft>
                <a:spcPct val="65000"/>
              </a:spcAft>
            </a:pPr>
            <a:r>
              <a:rPr lang="en-US" sz="2000" dirty="0">
                <a:solidFill>
                  <a:srgbClr val="021E51"/>
                </a:solidFill>
              </a:rPr>
              <a:t>Different sensors can have different performance characteristics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58" y="1697411"/>
            <a:ext cx="8532365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Sources for zero current “noise” include: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Anodizing or cathodic reduction of the working electrode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Electrochemical oxidation or reduction of the sensor electrolyte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Electrolyte contamination by the working electrode 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Reduction of oxygen in the ambient air</a:t>
            </a:r>
          </a:p>
          <a:p>
            <a:pPr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Typical </a:t>
            </a:r>
            <a:r>
              <a:rPr lang="en-US" sz="1400" b="0" i="0" dirty="0" err="1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amperometric</a:t>
            </a:r>
            <a:r>
              <a:rPr lang="en-US" sz="1400" b="0" i="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toxic gas sensor is three electrode design</a:t>
            </a:r>
            <a:endParaRPr lang="en-US" sz="1400" b="0" i="0" dirty="0">
              <a:solidFill>
                <a:srgbClr val="021E5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auxiliary (reference) </a:t>
            </a:r>
            <a:r>
              <a:rPr lang="en-US" sz="1400" b="0" i="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electrode has the same catalyst structure as the working electrode but is </a:t>
            </a: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 in contact with the measuring gas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 subtracting the current of the auxiliary electrode from the total current of the working electrode, noise is removed from the measurement signal</a:t>
            </a:r>
          </a:p>
          <a:p>
            <a:pPr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Usability of sensor at low concentrations defined by RMS noise value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</a:rPr>
              <a:t>Some NO</a:t>
            </a:r>
            <a:r>
              <a:rPr lang="en-US" sz="1400" b="0" i="0" baseline="-25000" dirty="0">
                <a:solidFill>
                  <a:srgbClr val="021E51"/>
                </a:solidFill>
              </a:rPr>
              <a:t>2</a:t>
            </a:r>
            <a:r>
              <a:rPr lang="en-US" sz="1400" b="0" i="0" dirty="0">
                <a:solidFill>
                  <a:srgbClr val="021E51"/>
                </a:solidFill>
              </a:rPr>
              <a:t> sensors limited to 0.1 ppm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NO</a:t>
            </a:r>
            <a:r>
              <a:rPr lang="en-US" sz="1400" b="0" i="0" baseline="-2500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0" i="0" dirty="0">
                <a:solidFill>
                  <a:srgbClr val="021E5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sensors offer better resolution down to 0.05ppm or 0.02 ppm  </a:t>
            </a:r>
          </a:p>
          <a:p>
            <a:pPr lvl="1" eaLnBrk="1" hangingPunct="1">
              <a:spcBef>
                <a:spcPct val="0"/>
              </a:spcBef>
              <a:spcAft>
                <a:spcPts val="700"/>
              </a:spcAft>
            </a:pPr>
            <a:r>
              <a:rPr lang="en-US" sz="1400" b="0" i="0" dirty="0">
                <a:solidFill>
                  <a:srgbClr val="021E5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More limited measurement range is often tradeoff for better resolution</a:t>
            </a:r>
          </a:p>
          <a:p>
            <a:pPr eaLnBrk="1" hangingPunct="1">
              <a:spcBef>
                <a:spcPct val="0"/>
              </a:spcBef>
              <a:spcAft>
                <a:spcPts val="700"/>
              </a:spcAft>
            </a:pPr>
            <a:endParaRPr lang="en-US" sz="1400" b="0" i="0" dirty="0">
              <a:solidFill>
                <a:srgbClr val="021E5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B36BE2-11FE-4B48-B801-456C2BE148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88FE0-69DE-490F-9D7E-2EE2F293C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95" t="24148" r="32209" b="46242"/>
          <a:stretch/>
        </p:blipFill>
        <p:spPr>
          <a:xfrm>
            <a:off x="6511477" y="458176"/>
            <a:ext cx="4972952" cy="244360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8D6D3-6484-4B7E-803E-CA06AF55AA83}"/>
              </a:ext>
            </a:extLst>
          </p:cNvPr>
          <p:cNvSpPr txBox="1"/>
          <p:nvPr/>
        </p:nvSpPr>
        <p:spPr>
          <a:xfrm>
            <a:off x="10474038" y="2961931"/>
            <a:ext cx="11657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Courtesy </a:t>
            </a:r>
            <a:r>
              <a:rPr lang="en-US" sz="800" dirty="0" err="1"/>
              <a:t>Alphasense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345735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">
            <a:extLst>
              <a:ext uri="{FF2B5EF4-FFF2-40B4-BE49-F238E27FC236}">
                <a16:creationId xmlns:a16="http://schemas.microsoft.com/office/drawing/2014/main" id="{7CD2FE85-6BAC-4A81-B02D-B877A4CAD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2270"/>
            <a:ext cx="12192000" cy="0"/>
          </a:xfrm>
          <a:prstGeom prst="line">
            <a:avLst/>
          </a:prstGeom>
          <a:noFill/>
          <a:ln w="38100">
            <a:solidFill>
              <a:srgbClr val="021E5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1196" y="222610"/>
            <a:ext cx="4585643" cy="661085"/>
          </a:xfrm>
        </p:spPr>
        <p:txBody>
          <a:bodyPr/>
          <a:lstStyle/>
          <a:p>
            <a:pPr>
              <a:spcAft>
                <a:spcPct val="45000"/>
              </a:spcAft>
            </a:pPr>
            <a:r>
              <a:rPr lang="en-US" sz="2000" dirty="0">
                <a:solidFill>
                  <a:srgbClr val="021E51"/>
                </a:solidFill>
              </a:rPr>
              <a:t>Oxidizing vs. reducing gases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>
          <a:xfrm>
            <a:off x="1525199" y="1098899"/>
            <a:ext cx="5580620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Sensors for reducing gases: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Detection reaction generates current at working electrode; overall reaction consumes 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H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r>
              <a:rPr lang="en-US" sz="1600" b="0" i="0" dirty="0">
                <a:solidFill>
                  <a:srgbClr val="021E51"/>
                </a:solidFill>
              </a:rPr>
              <a:t>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CO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PH</a:t>
            </a:r>
            <a:r>
              <a:rPr lang="en-US" sz="1600" b="0" i="0" baseline="-25000" dirty="0">
                <a:solidFill>
                  <a:srgbClr val="021E5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Sensors for oxidizing gases: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Detection reaction consumes power at working electrode; overall reaction generates 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  <a:endParaRPr lang="en-US" sz="1600" b="0" i="0" dirty="0">
              <a:solidFill>
                <a:srgbClr val="021E51"/>
              </a:solidFill>
            </a:endParaRP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Cl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NO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O</a:t>
            </a:r>
            <a:r>
              <a:rPr lang="en-US" sz="1600" b="0" i="0" baseline="-25000" dirty="0">
                <a:solidFill>
                  <a:srgbClr val="021E51"/>
                </a:solidFill>
              </a:rPr>
              <a:t>3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 err="1">
                <a:solidFill>
                  <a:srgbClr val="021E51"/>
                </a:solidFill>
              </a:rPr>
              <a:t>HCl</a:t>
            </a:r>
            <a:endParaRPr lang="en-US" sz="1600" b="0" i="0" dirty="0">
              <a:solidFill>
                <a:srgbClr val="021E51"/>
              </a:solidFill>
            </a:endParaRP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HF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b="0" i="0" dirty="0">
                <a:solidFill>
                  <a:srgbClr val="021E51"/>
                </a:solidFill>
              </a:rPr>
              <a:t>ClO</a:t>
            </a:r>
            <a:r>
              <a:rPr lang="en-US" sz="1600" b="0" i="0" baseline="-25000" dirty="0">
                <a:solidFill>
                  <a:srgbClr val="021E51"/>
                </a:solidFill>
              </a:rPr>
              <a:t>2</a:t>
            </a:r>
          </a:p>
        </p:txBody>
      </p:sp>
      <p:pic>
        <p:nvPicPr>
          <p:cNvPr id="239621" name="Picture 12" descr="File:Dangclass5 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96" y="638690"/>
            <a:ext cx="2590892" cy="25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13" descr="EC Sensor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872" r="1822" b="2234"/>
          <a:stretch>
            <a:fillRect/>
          </a:stretch>
        </p:blipFill>
        <p:spPr bwMode="auto">
          <a:xfrm>
            <a:off x="7131116" y="2353190"/>
            <a:ext cx="3535685" cy="273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F2A24B-9E07-4153-B05A-B25AF8866AB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24-26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DALLAS, TX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fld id="{9148E7FF-204B-45DA-802A-C5B7169FA5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01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HceEXP2021 PPT Template  -  Read-Only" id="{300284D5-62FE-4AC2-893D-4D80145C6796}" vid="{8FBA7C9C-ECA6-4302-B021-DA12C547BDC0}"/>
    </a:ext>
  </a:extLst>
</a:theme>
</file>

<file path=ppt/theme/theme10.xml><?xml version="1.0" encoding="utf-8"?>
<a:theme xmlns:a="http://schemas.openxmlformats.org/drawingml/2006/main" name="6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5E556553399458097248B4E0FC107" ma:contentTypeVersion="14" ma:contentTypeDescription="Create a new document." ma:contentTypeScope="" ma:versionID="b3c657350cc3893f3d95029e6472f29a">
  <xsd:schema xmlns:xsd="http://www.w3.org/2001/XMLSchema" xmlns:xs="http://www.w3.org/2001/XMLSchema" xmlns:p="http://schemas.microsoft.com/office/2006/metadata/properties" xmlns:ns1="http://schemas.microsoft.com/sharepoint/v3" xmlns:ns2="814ef69d-51c6-4f75-a376-96f12749b86b" xmlns:ns3="22062c06-f7c1-492a-aa59-4de680720bd5" targetNamespace="http://schemas.microsoft.com/office/2006/metadata/properties" ma:root="true" ma:fieldsID="621ffef261879a40836486c629ff6cbb" ns1:_="" ns2:_="" ns3:_="">
    <xsd:import namespace="http://schemas.microsoft.com/sharepoint/v3"/>
    <xsd:import namespace="814ef69d-51c6-4f75-a376-96f12749b86b"/>
    <xsd:import namespace="22062c06-f7c1-492a-aa59-4de680720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ef69d-51c6-4f75-a376-96f12749b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062c06-f7c1-492a-aa59-4de680720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CA186C7-7EB9-4116-84D9-B95A724F2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14ef69d-51c6-4f75-a376-96f12749b86b"/>
    <ds:schemaRef ds:uri="22062c06-f7c1-492a-aa59-4de680720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A81D0E-5858-4DAD-906D-4EE3A55B84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087FC0-5CC4-4051-8039-C203FEC1B88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814ef69d-51c6-4f75-a376-96f12749b86b"/>
    <ds:schemaRef ds:uri="http://schemas.openxmlformats.org/package/2006/metadata/core-properties"/>
    <ds:schemaRef ds:uri="http://schemas.microsoft.com/office/infopath/2007/PartnerControls"/>
    <ds:schemaRef ds:uri="22062c06-f7c1-492a-aa59-4de680720b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AIHceEXP2021 PPT Template</Template>
  <TotalTime>1520</TotalTime>
  <Words>3166</Words>
  <Application>Microsoft Office PowerPoint</Application>
  <PresentationFormat>Widescreen</PresentationFormat>
  <Paragraphs>793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Times New Roman</vt:lpstr>
      <vt:lpstr>Office Theme</vt:lpstr>
      <vt:lpstr>13_Default Design</vt:lpstr>
      <vt:lpstr>7_Default Design</vt:lpstr>
      <vt:lpstr>24_Default Design</vt:lpstr>
      <vt:lpstr>9_Default Design</vt:lpstr>
      <vt:lpstr>26_Default Design</vt:lpstr>
      <vt:lpstr>8_Fireball</vt:lpstr>
      <vt:lpstr>60_Default Design</vt:lpstr>
      <vt:lpstr>59_Default Design</vt:lpstr>
      <vt:lpstr>65_Default Design</vt:lpstr>
      <vt:lpstr>Real time detection of nitrogen dioxide:   Issues, concerns, setting alarms and interpreting data</vt:lpstr>
      <vt:lpstr>Robert E. Henderson</vt:lpstr>
      <vt:lpstr>Substance-specific electrochemical  sensors</vt:lpstr>
      <vt:lpstr>Typical Electrochemical Detection Mechanism</vt:lpstr>
      <vt:lpstr>Electrochemical Sensor Performance</vt:lpstr>
      <vt:lpstr>Effects of humidity on EC sensors</vt:lpstr>
      <vt:lpstr>Signal to noise ratio of  EC sensors</vt:lpstr>
      <vt:lpstr>Different sensors can have different performance characteristics</vt:lpstr>
      <vt:lpstr>Oxidizing vs. reducing gases</vt:lpstr>
      <vt:lpstr>Oxidizing gas sensor detection reaction</vt:lpstr>
      <vt:lpstr>Select performance characteristics typical electrochemical SO2 sensor at 20°C</vt:lpstr>
      <vt:lpstr>Select performance characteristics typical electrochemical NO2 sensor at 20°C </vt:lpstr>
      <vt:lpstr>Be aware of potential cross sensitivity issues!</vt:lpstr>
      <vt:lpstr>Occupational Exposure Limits (OELs)</vt:lpstr>
      <vt:lpstr>Typical alarms in personal and multi-sensor gas detectors</vt:lpstr>
      <vt:lpstr>Exposure limits for NO2</vt:lpstr>
      <vt:lpstr>ACGIH Guidance</vt:lpstr>
      <vt:lpstr>Suggested alarm settings for NO2</vt:lpstr>
      <vt:lpstr>What should you do for extended work shifts?</vt:lpstr>
      <vt:lpstr>Datalogging parameters</vt:lpstr>
      <vt:lpstr>So how accurate are the readings?</vt:lpstr>
      <vt:lpstr>How does the accuracy of the cal gas affect the accuracy of the readings?</vt:lpstr>
      <vt:lpstr>Combined effects of sensor and calibration gas accuracy </vt:lpstr>
      <vt:lpstr>Instrument A:  Single-sensor personal NO2 datalogger </vt:lpstr>
      <vt:lpstr>Instrument B:  Multi-sensor instrument with O2, CO, H2S, NO2 and SO2 sensors </vt:lpstr>
      <vt:lpstr>Instrument B:  Multi-sensor instrument with O2, CO, H2S, NO2 and SO2 sensors </vt:lpstr>
      <vt:lpstr>Instrument B:  Multi-sensor instrument with O2, CO, H2S, NO2 and SO2 sensors </vt:lpstr>
      <vt:lpstr>Instrument B:  Multi-sensor instrument with with O2, CO, H2S, NO2 and SO2 sensors </vt:lpstr>
      <vt:lpstr>Instrument C:  Single-sensor personal NO2 datalogger</vt:lpstr>
      <vt:lpstr>Important problem: Instrument NO2 alarms inconsistent!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(Arial 60)</dc:title>
  <dc:creator>Erin Breece</dc:creator>
  <cp:lastModifiedBy>Robert Henderson</cp:lastModifiedBy>
  <cp:revision>92</cp:revision>
  <dcterms:created xsi:type="dcterms:W3CDTF">2021-01-26T19:39:00Z</dcterms:created>
  <dcterms:modified xsi:type="dcterms:W3CDTF">2021-05-24T15:10:16Z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0x010100D845E556553399458097248B4E0FC107</vt:lpwstr>
  </property>
</Properties>
</file>